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90" r:id="rId3"/>
    <p:sldId id="263" r:id="rId4"/>
    <p:sldId id="264" r:id="rId5"/>
    <p:sldId id="356" r:id="rId6"/>
    <p:sldId id="383" r:id="rId7"/>
    <p:sldId id="265" r:id="rId8"/>
    <p:sldId id="384" r:id="rId9"/>
    <p:sldId id="382" r:id="rId10"/>
    <p:sldId id="385" r:id="rId11"/>
    <p:sldId id="369" r:id="rId12"/>
    <p:sldId id="267" r:id="rId13"/>
    <p:sldId id="268" r:id="rId14"/>
    <p:sldId id="269" r:id="rId15"/>
    <p:sldId id="386" r:id="rId16"/>
    <p:sldId id="270" r:id="rId17"/>
    <p:sldId id="271" r:id="rId18"/>
    <p:sldId id="358" r:id="rId19"/>
    <p:sldId id="334" r:id="rId20"/>
    <p:sldId id="323" r:id="rId21"/>
    <p:sldId id="325" r:id="rId22"/>
    <p:sldId id="370" r:id="rId23"/>
    <p:sldId id="371" r:id="rId24"/>
    <p:sldId id="374" r:id="rId25"/>
    <p:sldId id="373" r:id="rId26"/>
    <p:sldId id="379" r:id="rId27"/>
    <p:sldId id="349" r:id="rId28"/>
    <p:sldId id="380" r:id="rId29"/>
    <p:sldId id="281" r:id="rId30"/>
    <p:sldId id="319" r:id="rId31"/>
    <p:sldId id="31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3B7"/>
    <a:srgbClr val="07B91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90" autoAdjust="0"/>
    <p:restoredTop sz="94660"/>
  </p:normalViewPr>
  <p:slideViewPr>
    <p:cSldViewPr snapToGrid="0">
      <p:cViewPr varScale="1">
        <p:scale>
          <a:sx n="74" d="100"/>
          <a:sy n="74" d="100"/>
        </p:scale>
        <p:origin x="7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1274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6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1.wdp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ql8ExklR4M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oql8ExklR4M?feature=oembed" TargetMode="Externa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2.wdp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sf.or.kr/about-msf" TargetMode="External"/><Relationship Id="rId13" Type="http://schemas.openxmlformats.org/officeDocument/2006/relationships/hyperlink" Target="https://www.uihere.com/free-cliparts/question-mark-emoticon-clip-art-silly-question-cliparts-1429704" TargetMode="External"/><Relationship Id="rId3" Type="http://schemas.openxmlformats.org/officeDocument/2006/relationships/hyperlink" Target="https://www.zipwhip.com/blog/texting-for-business-in-natural-disasters/" TargetMode="External"/><Relationship Id="rId7" Type="http://schemas.openxmlformats.org/officeDocument/2006/relationships/hyperlink" Target="https://www.yna.co.kr/view/AKR20191001006700004" TargetMode="External"/><Relationship Id="rId12" Type="http://schemas.openxmlformats.org/officeDocument/2006/relationships/hyperlink" Target="http://clipart-library.com/writing-book-cliparts.html" TargetMode="External"/><Relationship Id="rId2" Type="http://schemas.openxmlformats.org/officeDocument/2006/relationships/hyperlink" Target="https://www.cleanpng.com/png-scalable-vector-graphics-paper-royalty-free-clip-a-6012096/download-png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godiva.com/best-chocolate-gifts-for-chocolate-lovers" TargetMode="External"/><Relationship Id="rId11" Type="http://schemas.openxmlformats.org/officeDocument/2006/relationships/hyperlink" Target="https://www.youtube.com/watch?v=oql8ExklR4M" TargetMode="External"/><Relationship Id="rId5" Type="http://schemas.openxmlformats.org/officeDocument/2006/relationships/hyperlink" Target="https://www.twosome.co.kr:7009/menu/detail.asp?f_product_idx=2428&amp;rank=4&amp;c_prt_cate_idx=84&amp;c_prt_cate_idx2=" TargetMode="External"/><Relationship Id="rId10" Type="http://schemas.openxmlformats.org/officeDocument/2006/relationships/hyperlink" Target="http://aventalearning.com/content168staging/2006Civics/3_faps_b/section2.htm" TargetMode="External"/><Relationship Id="rId4" Type="http://schemas.openxmlformats.org/officeDocument/2006/relationships/hyperlink" Target="http://www.missiontoday.co.kr/news/6850" TargetMode="External"/><Relationship Id="rId9" Type="http://schemas.openxmlformats.org/officeDocument/2006/relationships/hyperlink" Target="https://bluemovie.tistory.com/427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66C8DD02-CAF3-4FAB-8FF2-410328BBDA5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171296-C9AB-4D53-9B9A-3976C53B52D8}"/>
              </a:ext>
            </a:extLst>
          </p:cNvPr>
          <p:cNvSpPr txBox="1"/>
          <p:nvPr/>
        </p:nvSpPr>
        <p:spPr>
          <a:xfrm>
            <a:off x="4249951" y="222133"/>
            <a:ext cx="795534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세계는 여러 가지 문제 때문에 어려움을 겪고 있는데요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문제들이 있을까요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8137EE-2DF8-46C6-9EBF-D1DC93D46172}"/>
              </a:ext>
            </a:extLst>
          </p:cNvPr>
          <p:cNvSpPr txBox="1"/>
          <p:nvPr/>
        </p:nvSpPr>
        <p:spPr>
          <a:xfrm>
            <a:off x="5358809" y="1476335"/>
            <a:ext cx="681989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우리가 살고 있는 미국은 어떤 문제가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02AE5-25EC-441A-94F3-5E846EEFD56C}"/>
              </a:ext>
            </a:extLst>
          </p:cNvPr>
          <p:cNvSpPr txBox="1"/>
          <p:nvPr/>
        </p:nvSpPr>
        <p:spPr>
          <a:xfrm>
            <a:off x="5358809" y="3378202"/>
            <a:ext cx="681989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7B914"/>
                </a:solidFill>
                <a:latin typeface="+mn-ea"/>
              </a:rPr>
              <a:t>한국은 어떤 문제로 어려움을 겪고 있나요</a:t>
            </a:r>
            <a:r>
              <a:rPr lang="en-US" altLang="ko-KR" sz="3000" b="1" dirty="0">
                <a:solidFill>
                  <a:srgbClr val="07B914"/>
                </a:solidFill>
                <a:latin typeface="+mn-ea"/>
              </a:rPr>
              <a:t>?</a:t>
            </a:r>
            <a:endParaRPr lang="en-US" sz="3000" b="1" dirty="0">
              <a:solidFill>
                <a:srgbClr val="07B914"/>
              </a:solidFill>
              <a:latin typeface="+mn-ea"/>
            </a:endParaRPr>
          </a:p>
        </p:txBody>
      </p:sp>
      <p:pic>
        <p:nvPicPr>
          <p:cNvPr id="1028" name="Picture 4" descr="satellite image of a hurricane forming over Florida">
            <a:extLst>
              <a:ext uri="{FF2B5EF4-FFF2-40B4-BE49-F238E27FC236}">
                <a16:creationId xmlns:a16="http://schemas.microsoft.com/office/drawing/2014/main" id="{D91307B3-EB71-43B9-B152-2737EDA49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53653" cy="319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4D61E1-CD49-4343-8424-4F2485DC4F1F}"/>
              </a:ext>
            </a:extLst>
          </p:cNvPr>
          <p:cNvSpPr txBox="1"/>
          <p:nvPr/>
        </p:nvSpPr>
        <p:spPr>
          <a:xfrm rot="5400000">
            <a:off x="3374952" y="2626122"/>
            <a:ext cx="1996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©zipwhip.com</a:t>
            </a:r>
          </a:p>
        </p:txBody>
      </p:sp>
      <p:pic>
        <p:nvPicPr>
          <p:cNvPr id="1030" name="Picture 6" descr="공습으로 폐허가 된 시리아 알레포. (사진=Hassan Ammar/AP)">
            <a:extLst>
              <a:ext uri="{FF2B5EF4-FFF2-40B4-BE49-F238E27FC236}">
                <a16:creationId xmlns:a16="http://schemas.microsoft.com/office/drawing/2014/main" id="{F4D6588D-F237-4EB6-BB54-8BD081A07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2527"/>
            <a:ext cx="5372431" cy="358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7A2984D-3701-4055-8240-3D82A5029462}"/>
              </a:ext>
            </a:extLst>
          </p:cNvPr>
          <p:cNvSpPr txBox="1"/>
          <p:nvPr/>
        </p:nvSpPr>
        <p:spPr>
          <a:xfrm>
            <a:off x="3739785" y="3281635"/>
            <a:ext cx="1996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©Hassan Ammar/AP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B3423D-DB84-42DB-9A70-E4E67FA5AD48}"/>
              </a:ext>
            </a:extLst>
          </p:cNvPr>
          <p:cNvSpPr txBox="1"/>
          <p:nvPr/>
        </p:nvSpPr>
        <p:spPr>
          <a:xfrm>
            <a:off x="5385409" y="4606134"/>
            <a:ext cx="680659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내전으로 고통 받는 나라는 어디예요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DC74C5-3DA0-4835-BD23-E1D8AB185ED0}"/>
              </a:ext>
            </a:extLst>
          </p:cNvPr>
          <p:cNvSpPr txBox="1"/>
          <p:nvPr/>
        </p:nvSpPr>
        <p:spPr>
          <a:xfrm>
            <a:off x="5400143" y="5280069"/>
            <a:ext cx="680659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식량난을 겪는 나라는 어디예요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7710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0" y="430852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태풍과 허리케인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330E346-F55A-45BB-96AE-DBBF426D9917}"/>
              </a:ext>
            </a:extLst>
          </p:cNvPr>
          <p:cNvSpPr/>
          <p:nvPr/>
        </p:nvSpPr>
        <p:spPr>
          <a:xfrm>
            <a:off x="-1" y="955497"/>
            <a:ext cx="12191999" cy="522744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ko-KR" altLang="en-US" sz="3200" dirty="0"/>
              <a:t>태풍은 비를 몰고 오는 힘이 강한 바람을 말한다</a:t>
            </a:r>
            <a:r>
              <a:rPr lang="en-US" altLang="ko-KR" sz="3200" dirty="0"/>
              <a:t>. </a:t>
            </a:r>
            <a:r>
              <a:rPr lang="ko-KR" altLang="en-US" sz="3200" dirty="0"/>
              <a:t>발생 지역에 따라 다른 이름으로 불리는데</a:t>
            </a:r>
            <a:r>
              <a:rPr lang="en-US" altLang="ko-KR" sz="3200" dirty="0"/>
              <a:t>, </a:t>
            </a:r>
            <a:r>
              <a:rPr lang="ko-KR" altLang="en-US" sz="3200" dirty="0"/>
              <a:t>예를 들어 </a:t>
            </a:r>
            <a:r>
              <a:rPr lang="ko-KR" altLang="en-US" sz="3200" b="1" dirty="0"/>
              <a:t>태평양에서 발생하여 한국 쪽으로 오는 것</a:t>
            </a:r>
            <a:r>
              <a:rPr lang="ko-KR" altLang="en-US" sz="3200" dirty="0"/>
              <a:t>을</a:t>
            </a:r>
            <a:r>
              <a:rPr lang="ko-KR" altLang="en-US" sz="3200" b="1" dirty="0"/>
              <a:t> </a:t>
            </a:r>
            <a:r>
              <a:rPr lang="ko-KR" altLang="en-US" sz="3200" b="1" dirty="0">
                <a:solidFill>
                  <a:srgbClr val="FF0000"/>
                </a:solidFill>
              </a:rPr>
              <a:t>태풍</a:t>
            </a:r>
            <a:r>
              <a:rPr lang="en-US" altLang="ko-KR" sz="3200" dirty="0"/>
              <a:t>, </a:t>
            </a:r>
            <a:r>
              <a:rPr lang="ko-KR" altLang="en-US" sz="3200" b="1" dirty="0"/>
              <a:t>대서양에서 발생하는 것</a:t>
            </a:r>
            <a:r>
              <a:rPr lang="ko-KR" altLang="en-US" sz="3200" dirty="0"/>
              <a:t>을 </a:t>
            </a:r>
            <a:r>
              <a:rPr lang="ko-KR" altLang="en-US" sz="3200" b="1" dirty="0">
                <a:solidFill>
                  <a:srgbClr val="FF0000"/>
                </a:solidFill>
              </a:rPr>
              <a:t>허리케인</a:t>
            </a:r>
            <a:r>
              <a:rPr lang="ko-KR" altLang="en-US" sz="3200" dirty="0"/>
              <a:t>이라고 한다</a:t>
            </a:r>
            <a:r>
              <a:rPr lang="en-US" altLang="ko-KR" sz="3200" dirty="0"/>
              <a:t>. </a:t>
            </a:r>
            <a:r>
              <a:rPr lang="ko-KR" altLang="en-US" sz="3200" dirty="0"/>
              <a:t>일반적으로 한국에 영향을 미치는 태풍은 </a:t>
            </a:r>
            <a:r>
              <a:rPr lang="en-US" altLang="ko-KR" sz="3200" dirty="0"/>
              <a:t>7~10</a:t>
            </a:r>
            <a:r>
              <a:rPr lang="ko-KR" altLang="en-US" sz="3200" dirty="0"/>
              <a:t>월 사이에 많이 발생하며 큰 피해를 준다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16517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5681841" y="1127755"/>
            <a:ext cx="651015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사진 속 산은 어디일까요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34952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네팔에는 어떤 산맥이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0" y="492826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네팔에 무슨 일이 있었어요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5019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04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5681840" y="1785531"/>
            <a:ext cx="6510160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다음 대화에서는 네팔에 갔다 온 삼촌이 조카에게 네팔에 대해 알려 줄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나라를 소개할 때 무엇을 말하는지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0701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네팔 사람들은 어떤 종교를 믿어요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0D8F69-8498-4973-8012-E9EF8068A3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4513"/>
          <a:stretch/>
        </p:blipFill>
        <p:spPr>
          <a:xfrm>
            <a:off x="0" y="1109461"/>
            <a:ext cx="5641324" cy="3125948"/>
          </a:xfrm>
          <a:prstGeom prst="rect">
            <a:avLst/>
          </a:prstGeom>
        </p:spPr>
      </p:pic>
      <p:pic>
        <p:nvPicPr>
          <p:cNvPr id="3" name="004">
            <a:hlinkClick r:id="" action="ppaction://media"/>
            <a:extLst>
              <a:ext uri="{FF2B5EF4-FFF2-40B4-BE49-F238E27FC236}">
                <a16:creationId xmlns:a16="http://schemas.microsoft.com/office/drawing/2014/main" id="{D29ED718-197C-435E-A742-38B2A33B68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9149" y="4501921"/>
            <a:ext cx="942632" cy="94263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294F1A88-6829-45AE-81A8-CAC6547FA8EB}"/>
              </a:ext>
            </a:extLst>
          </p:cNvPr>
          <p:cNvSpPr/>
          <p:nvPr/>
        </p:nvSpPr>
        <p:spPr>
          <a:xfrm>
            <a:off x="9515545" y="4525418"/>
            <a:ext cx="2394612" cy="200159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  <a:r>
              <a:rPr lang="ko-KR" altLang="en-US" sz="3600" dirty="0"/>
              <a:t>명씩 대화 읽기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50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603158" y="2114960"/>
            <a:ext cx="79146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유진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글쎄요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둘 다 괜찮은데요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잘 모르겠어요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8" y="113391"/>
            <a:ext cx="680773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~(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ㄹ지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02042"/>
            <a:ext cx="79146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친구 생일이에요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어느 선물이 좋을까요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603158" y="3327878"/>
            <a:ext cx="79146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그럴 때 한 문장으로 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“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어느 선물이 좋을지 잘 모르겠어요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.”</a:t>
            </a:r>
            <a:r>
              <a:rPr lang="ko-KR" altLang="en-US" sz="3200" dirty="0">
                <a:latin typeface="+mn-ea"/>
              </a:rPr>
              <a:t>라고 말하면 돼요</a:t>
            </a:r>
            <a:r>
              <a:rPr lang="en-US" altLang="ko-KR" sz="3200" dirty="0">
                <a:latin typeface="+mn-ea"/>
              </a:rPr>
              <a:t>.</a:t>
            </a:r>
            <a:r>
              <a:rPr lang="ko-KR" altLang="en-US" sz="32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370"/>
            <a:ext cx="12192000" cy="991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000" b="1" dirty="0">
                <a:latin typeface="+mn-ea"/>
              </a:rPr>
              <a:t>어느 쪽이 </a:t>
            </a:r>
            <a:r>
              <a:rPr lang="ko-KR" altLang="en-US" sz="5400" b="1" dirty="0">
                <a:solidFill>
                  <a:srgbClr val="FF0000"/>
                </a:solidFill>
                <a:latin typeface="+mn-ea"/>
              </a:rPr>
              <a:t>좋은지</a:t>
            </a:r>
            <a:r>
              <a:rPr lang="ko-KR" altLang="en-US" sz="3200" b="1" dirty="0">
                <a:latin typeface="+mn-ea"/>
              </a:rPr>
              <a:t> </a:t>
            </a:r>
            <a:r>
              <a:rPr lang="ko-KR" altLang="en-US" sz="4000" b="1" dirty="0">
                <a:latin typeface="+mn-ea"/>
              </a:rPr>
              <a:t>먹어 봐도 될까요</a:t>
            </a:r>
            <a:r>
              <a:rPr lang="en-US" altLang="ko-KR" sz="4000" b="1" dirty="0">
                <a:latin typeface="+mn-ea"/>
              </a:rPr>
              <a:t>?</a:t>
            </a:r>
            <a:r>
              <a:rPr lang="ko-KR" altLang="en-US" sz="4000" b="1" dirty="0">
                <a:latin typeface="+mn-ea"/>
              </a:rPr>
              <a:t> </a:t>
            </a:r>
            <a:endParaRPr lang="en-US" sz="3200" b="1" dirty="0">
              <a:latin typeface="+mn-ea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A449E25-31AD-45ED-AD96-86429D496D13}"/>
              </a:ext>
            </a:extLst>
          </p:cNvPr>
          <p:cNvGrpSpPr/>
          <p:nvPr/>
        </p:nvGrpSpPr>
        <p:grpSpPr>
          <a:xfrm>
            <a:off x="7434622" y="0"/>
            <a:ext cx="4208021" cy="5200077"/>
            <a:chOff x="7434622" y="0"/>
            <a:chExt cx="4208021" cy="52000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AD847E-015A-44AB-A50E-69FDC16EB97E}"/>
                </a:ext>
              </a:extLst>
            </p:cNvPr>
            <p:cNvSpPr txBox="1"/>
            <p:nvPr/>
          </p:nvSpPr>
          <p:spPr>
            <a:xfrm rot="3687313">
              <a:off x="9028791" y="2625550"/>
              <a:ext cx="40108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©godiva.com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F22E82-B0B7-4D3F-9D5B-F84586043EDA}"/>
                </a:ext>
              </a:extLst>
            </p:cNvPr>
            <p:cNvSpPr txBox="1"/>
            <p:nvPr/>
          </p:nvSpPr>
          <p:spPr>
            <a:xfrm rot="2150869">
              <a:off x="7434622" y="2143259"/>
              <a:ext cx="19962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©twosome.co.kr</a:t>
              </a:r>
            </a:p>
          </p:txBody>
        </p:sp>
        <p:pic>
          <p:nvPicPr>
            <p:cNvPr id="2052" name="Picture 4" descr="Amazon.com : Godiva Chocolatier Assorted Chocolate Truffles Gift ...">
              <a:extLst>
                <a:ext uri="{FF2B5EF4-FFF2-40B4-BE49-F238E27FC236}">
                  <a16:creationId xmlns:a16="http://schemas.microsoft.com/office/drawing/2014/main" id="{A01C77E3-FC5D-4755-9A05-1A0FD29E3B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71" b="89914" l="9227" r="89914">
                          <a14:foregroundMark x1="9227" y1="28970" x2="9227" y2="28970"/>
                          <a14:foregroundMark x1="89056" y1="78755" x2="89056" y2="809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4" t="8565" r="7752" b="5925"/>
            <a:stretch/>
          </p:blipFill>
          <p:spPr bwMode="auto">
            <a:xfrm>
              <a:off x="8452875" y="2004474"/>
              <a:ext cx="3189768" cy="31956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디저트 - 마카롱 세트 8개입2428 | 투썸 플레이스">
              <a:extLst>
                <a:ext uri="{FF2B5EF4-FFF2-40B4-BE49-F238E27FC236}">
                  <a16:creationId xmlns:a16="http://schemas.microsoft.com/office/drawing/2014/main" id="{CB1DFCCC-BBAF-43EA-8240-C05350A1A1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backgroundMark x1="18824" y1="74412" x2="23529" y2="805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90" t="11174" r="11618"/>
            <a:stretch/>
          </p:blipFill>
          <p:spPr bwMode="auto">
            <a:xfrm>
              <a:off x="7846822" y="0"/>
              <a:ext cx="2721935" cy="3011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301000" y="2783362"/>
            <a:ext cx="11721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아직 산 지 얼마 되지 않아서 </a:t>
            </a:r>
            <a:r>
              <a:rPr lang="ko-KR" altLang="en-US" sz="3200" b="1" dirty="0">
                <a:solidFill>
                  <a:srgbClr val="FF0000"/>
                </a:solidFill>
              </a:rPr>
              <a:t>좋은지 안 좋은지 </a:t>
            </a:r>
            <a:r>
              <a:rPr lang="ko-KR" altLang="en-US" sz="3200" dirty="0"/>
              <a:t>모르겠어요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301000" y="3724454"/>
            <a:ext cx="11706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 사건의 원인이 </a:t>
            </a:r>
            <a:r>
              <a:rPr lang="ko-KR" altLang="en-US" sz="3200" b="1" dirty="0">
                <a:solidFill>
                  <a:srgbClr val="FF0000"/>
                </a:solidFill>
              </a:rPr>
              <a:t>무엇인지</a:t>
            </a:r>
            <a:r>
              <a:rPr lang="ko-KR" altLang="en-US" sz="3200" dirty="0"/>
              <a:t> 조사해서 알려 드리도록 하겠습니다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301000" y="4674174"/>
            <a:ext cx="105207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한 시간이나 기다렸는데 앞으로 얼마나 더 </a:t>
            </a:r>
            <a:r>
              <a:rPr lang="ko-KR" altLang="en-US" sz="3200" b="1" dirty="0">
                <a:solidFill>
                  <a:srgbClr val="FF0000"/>
                </a:solidFill>
              </a:rPr>
              <a:t>기다려야 할지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                </a:t>
            </a:r>
            <a:r>
              <a:rPr lang="ko-KR" altLang="en-US" sz="3200" b="1" dirty="0">
                <a:solidFill>
                  <a:srgbClr val="FF0000"/>
                </a:solidFill>
              </a:rPr>
              <a:t>        </a:t>
            </a:r>
            <a:r>
              <a:rPr lang="ko-KR" altLang="en-US" sz="3200" dirty="0"/>
              <a:t>모르겠습니다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5801360" y="5696318"/>
            <a:ext cx="6707404" cy="9732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25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0" y="673227"/>
            <a:ext cx="12191998" cy="2085796"/>
          </a:xfrm>
          <a:prstGeom prst="wave">
            <a:avLst>
              <a:gd name="adj1" fmla="val 625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This expression is used to express a vague question. Usually a question word like </a:t>
            </a:r>
            <a:r>
              <a:rPr lang="ko-KR" altLang="en-US" sz="2400" dirty="0"/>
              <a:t>누구</a:t>
            </a:r>
            <a:r>
              <a:rPr lang="en-US" altLang="ko-KR" sz="2400" dirty="0"/>
              <a:t>, </a:t>
            </a:r>
            <a:r>
              <a:rPr lang="ko-KR" altLang="en-US" sz="2400" dirty="0"/>
              <a:t>어디</a:t>
            </a:r>
            <a:r>
              <a:rPr lang="en-US" altLang="ko-KR" sz="2400" dirty="0"/>
              <a:t>, </a:t>
            </a:r>
            <a:r>
              <a:rPr lang="ko-KR" altLang="en-US" sz="2400" dirty="0"/>
              <a:t>왜</a:t>
            </a:r>
            <a:r>
              <a:rPr lang="en-US" altLang="ko-KR" sz="2400" dirty="0"/>
              <a:t>, </a:t>
            </a:r>
            <a:r>
              <a:rPr lang="ko-KR" altLang="en-US" sz="2400" dirty="0"/>
              <a:t>무엇</a:t>
            </a:r>
            <a:r>
              <a:rPr lang="en-US" altLang="ko-KR" sz="2400" dirty="0"/>
              <a:t>, </a:t>
            </a:r>
            <a:r>
              <a:rPr lang="ko-KR" altLang="en-US" sz="2400" dirty="0"/>
              <a:t>얼마나</a:t>
            </a:r>
            <a:r>
              <a:rPr lang="en-US" altLang="ko-KR" sz="2400" dirty="0"/>
              <a:t> appears first. For adjectives, –(</a:t>
            </a:r>
            <a:r>
              <a:rPr lang="ko-KR" altLang="en-US" sz="2400" dirty="0"/>
              <a:t>으</a:t>
            </a:r>
            <a:r>
              <a:rPr lang="en-US" altLang="ko-KR" sz="2400" dirty="0"/>
              <a:t>)</a:t>
            </a:r>
            <a:r>
              <a:rPr lang="ko-KR" altLang="en-US" sz="2400" dirty="0"/>
              <a:t>ㄴ지</a:t>
            </a:r>
            <a:r>
              <a:rPr lang="en-US" altLang="ko-KR" sz="2400" dirty="0"/>
              <a:t> is used, and for verbs and adjectives ending in </a:t>
            </a:r>
            <a:r>
              <a:rPr lang="ko-KR" altLang="en-US" sz="2400" dirty="0"/>
              <a:t>있다</a:t>
            </a:r>
            <a:r>
              <a:rPr lang="en-US" altLang="ko-KR" sz="2400" dirty="0"/>
              <a:t>, –</a:t>
            </a:r>
            <a:r>
              <a:rPr lang="ko-KR" altLang="en-US" sz="2400" dirty="0"/>
              <a:t>는지 </a:t>
            </a:r>
            <a:r>
              <a:rPr lang="en-US" altLang="ko-KR" sz="2400" dirty="0"/>
              <a:t>is used for present. –(</a:t>
            </a:r>
            <a:r>
              <a:rPr lang="ko-KR" altLang="en-US" sz="2400" dirty="0"/>
              <a:t>으</a:t>
            </a:r>
            <a:r>
              <a:rPr lang="en-US" altLang="ko-KR" sz="2400" dirty="0"/>
              <a:t>)</a:t>
            </a:r>
            <a:r>
              <a:rPr lang="ko-KR" altLang="en-US" sz="2400" dirty="0"/>
              <a:t>ㄹ지 </a:t>
            </a:r>
            <a:r>
              <a:rPr lang="en-US" altLang="ko-KR" sz="2400" dirty="0"/>
              <a:t>is for probability for both adjectives and verbs.</a:t>
            </a:r>
            <a:r>
              <a:rPr lang="ko-KR" altLang="en-US" sz="2400" dirty="0"/>
              <a:t> </a:t>
            </a:r>
            <a:endParaRPr lang="en-US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937524" y="11286"/>
            <a:ext cx="3383054" cy="98046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6F6A930-CFEB-4272-A802-8D4146742324}"/>
              </a:ext>
            </a:extLst>
          </p:cNvPr>
          <p:cNvSpPr/>
          <p:nvPr/>
        </p:nvSpPr>
        <p:spPr>
          <a:xfrm>
            <a:off x="603158" y="113391"/>
            <a:ext cx="680773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ㄹ지</a:t>
            </a:r>
            <a:endParaRPr lang="en-US" sz="3200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48754A-1593-4E0C-BFDA-6ACF3D413A5E}"/>
              </a:ext>
            </a:extLst>
          </p:cNvPr>
          <p:cNvSpPr/>
          <p:nvPr/>
        </p:nvSpPr>
        <p:spPr>
          <a:xfrm>
            <a:off x="1290090" y="2759023"/>
            <a:ext cx="1046480" cy="661941"/>
          </a:xfrm>
          <a:prstGeom prst="rect">
            <a:avLst/>
          </a:prstGeom>
          <a:noFill/>
          <a:ln w="38100">
            <a:solidFill>
              <a:srgbClr val="07B9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B78BF795-760A-4939-A084-5DF5BA1573A4}"/>
              </a:ext>
            </a:extLst>
          </p:cNvPr>
          <p:cNvSpPr/>
          <p:nvPr/>
        </p:nvSpPr>
        <p:spPr>
          <a:xfrm>
            <a:off x="603158" y="5313679"/>
            <a:ext cx="3105242" cy="1466004"/>
          </a:xfrm>
          <a:prstGeom prst="wedgeRectCallout">
            <a:avLst>
              <a:gd name="adj1" fmla="val 1836"/>
              <a:gd name="adj2" fmla="val -169527"/>
            </a:avLst>
          </a:prstGeom>
          <a:noFill/>
          <a:ln>
            <a:solidFill>
              <a:srgbClr val="07B9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EF4532-E7BB-49B9-82FB-F8E19DEC7A58}"/>
              </a:ext>
            </a:extLst>
          </p:cNvPr>
          <p:cNvSpPr/>
          <p:nvPr/>
        </p:nvSpPr>
        <p:spPr>
          <a:xfrm>
            <a:off x="613097" y="5313679"/>
            <a:ext cx="3095082" cy="14309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Different grammar: </a:t>
            </a:r>
            <a:r>
              <a:rPr lang="en-US" sz="2400" b="1" dirty="0">
                <a:solidFill>
                  <a:srgbClr val="FF0000"/>
                </a:solidFill>
              </a:rPr>
              <a:t>since</a:t>
            </a:r>
            <a:r>
              <a:rPr lang="en-US" sz="2400" dirty="0">
                <a:solidFill>
                  <a:schemeClr val="tx1"/>
                </a:solidFill>
              </a:rPr>
              <a:t> I bought. </a:t>
            </a:r>
            <a:r>
              <a:rPr lang="ko-KR" altLang="en-US" sz="2400" dirty="0">
                <a:solidFill>
                  <a:schemeClr val="tx1"/>
                </a:solidFill>
              </a:rPr>
              <a:t>시간의 의미로 쓸 때는 띄어 쓴다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  <p:bldP spid="3" grpId="0" animBg="1"/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DC58DBB-0549-49F5-9B9D-647F4FFDFEBC}"/>
              </a:ext>
            </a:extLst>
          </p:cNvPr>
          <p:cNvSpPr/>
          <p:nvPr/>
        </p:nvSpPr>
        <p:spPr>
          <a:xfrm>
            <a:off x="603158" y="113391"/>
            <a:ext cx="1010548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~(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ㄴ지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는지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ㄹ지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FD058118-D024-47CB-A0F8-DF9D08A9F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6223"/>
              </p:ext>
            </p:extLst>
          </p:nvPr>
        </p:nvGraphicFramePr>
        <p:xfrm>
          <a:off x="0" y="1048481"/>
          <a:ext cx="12192000" cy="51731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0960">
                  <a:extLst>
                    <a:ext uri="{9D8B030D-6E8A-4147-A177-3AD203B41FA5}">
                      <a16:colId xmlns:a16="http://schemas.microsoft.com/office/drawing/2014/main" val="3262835970"/>
                    </a:ext>
                  </a:extLst>
                </a:gridCol>
                <a:gridCol w="3037840">
                  <a:extLst>
                    <a:ext uri="{9D8B030D-6E8A-4147-A177-3AD203B41FA5}">
                      <a16:colId xmlns:a16="http://schemas.microsoft.com/office/drawing/2014/main" val="2669713694"/>
                    </a:ext>
                  </a:extLst>
                </a:gridCol>
                <a:gridCol w="3408680">
                  <a:extLst>
                    <a:ext uri="{9D8B030D-6E8A-4147-A177-3AD203B41FA5}">
                      <a16:colId xmlns:a16="http://schemas.microsoft.com/office/drawing/2014/main" val="3830141296"/>
                    </a:ext>
                  </a:extLst>
                </a:gridCol>
                <a:gridCol w="4414520">
                  <a:extLst>
                    <a:ext uri="{9D8B030D-6E8A-4147-A177-3AD203B41FA5}">
                      <a16:colId xmlns:a16="http://schemas.microsoft.com/office/drawing/2014/main" val="1906530485"/>
                    </a:ext>
                  </a:extLst>
                </a:gridCol>
              </a:tblGrid>
              <a:tr h="982796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형용사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받침 </a:t>
                      </a:r>
                      <a:r>
                        <a:rPr lang="en-US" altLang="ko-KR" sz="2800" dirty="0"/>
                        <a:t>O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 -</a:t>
                      </a:r>
                      <a:r>
                        <a:rPr lang="ko-KR" altLang="en-US" sz="2800" dirty="0"/>
                        <a:t>은지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을지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좋은지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좋을지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853670"/>
                  </a:ext>
                </a:extLst>
              </a:tr>
              <a:tr h="1112373">
                <a:tc v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받침 </a:t>
                      </a:r>
                      <a:r>
                        <a:rPr lang="en-US" altLang="ko-KR" sz="2800" dirty="0"/>
                        <a:t>X</a:t>
                      </a:r>
                    </a:p>
                    <a:p>
                      <a:pPr algn="ctr"/>
                      <a:r>
                        <a:rPr lang="ko-KR" altLang="en-US" sz="2800" dirty="0"/>
                        <a:t>ㄹ받침 </a:t>
                      </a:r>
                      <a:r>
                        <a:rPr lang="en-US" altLang="ko-KR" sz="2800" dirty="0"/>
                        <a:t>(</a:t>
                      </a:r>
                      <a:r>
                        <a:rPr lang="ko-KR" altLang="en-US" sz="2800" dirty="0"/>
                        <a:t>ㄹ </a:t>
                      </a:r>
                      <a:r>
                        <a:rPr lang="en-US" altLang="ko-KR" sz="2800" dirty="0"/>
                        <a:t>drop)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 -</a:t>
                      </a:r>
                      <a:r>
                        <a:rPr lang="ko-KR" altLang="en-US" sz="2800" dirty="0"/>
                        <a:t>ㄴ지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ㄹ지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예쁜지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예쁠지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ko-KR" altLang="en-US" sz="2800" dirty="0"/>
                        <a:t>힘든지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힘들지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7414366"/>
                  </a:ext>
                </a:extLst>
              </a:tr>
              <a:tr h="982796">
                <a:tc v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있다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없다 </a:t>
                      </a:r>
                      <a:r>
                        <a:rPr lang="en-US" altLang="ko-KR" sz="2800" dirty="0"/>
                        <a:t>ending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 -</a:t>
                      </a:r>
                      <a:r>
                        <a:rPr lang="ko-KR" altLang="en-US" sz="2800" dirty="0"/>
                        <a:t>는지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을지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맛있는지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맛있을지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604761"/>
                  </a:ext>
                </a:extLst>
              </a:tr>
              <a:tr h="982796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동사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받침 </a:t>
                      </a:r>
                      <a:r>
                        <a:rPr lang="en-US" altLang="ko-KR" sz="2800" dirty="0"/>
                        <a:t>O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 -</a:t>
                      </a:r>
                      <a:r>
                        <a:rPr lang="ko-KR" altLang="en-US" sz="2800" dirty="0"/>
                        <a:t>는지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을지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먹는지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먹을지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0724424"/>
                  </a:ext>
                </a:extLst>
              </a:tr>
              <a:tr h="1112373">
                <a:tc v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받침 </a:t>
                      </a:r>
                      <a:r>
                        <a:rPr lang="en-US" altLang="ko-KR" sz="2800" dirty="0"/>
                        <a:t>X</a:t>
                      </a:r>
                    </a:p>
                    <a:p>
                      <a:pPr algn="ctr"/>
                      <a:r>
                        <a:rPr lang="ko-KR" altLang="en-US" sz="2800" dirty="0"/>
                        <a:t>ㄹ받침 </a:t>
                      </a:r>
                      <a:r>
                        <a:rPr lang="en-US" altLang="ko-KR" sz="2800" dirty="0"/>
                        <a:t>(</a:t>
                      </a:r>
                      <a:r>
                        <a:rPr lang="ko-KR" altLang="en-US" sz="2800" dirty="0"/>
                        <a:t>ㄹ </a:t>
                      </a:r>
                      <a:r>
                        <a:rPr lang="en-US" altLang="ko-KR" sz="2800" dirty="0"/>
                        <a:t>drop)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+ -</a:t>
                      </a:r>
                      <a:r>
                        <a:rPr lang="ko-KR" altLang="en-US" sz="2800" dirty="0"/>
                        <a:t>는지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ㄹ지 </a:t>
                      </a:r>
                      <a:endParaRPr lang="en-US" altLang="ko-KR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오는지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올지</a:t>
                      </a:r>
                      <a:endParaRPr lang="en-US" altLang="ko-KR" sz="2800" dirty="0"/>
                    </a:p>
                    <a:p>
                      <a:pPr algn="ctr"/>
                      <a:r>
                        <a:rPr lang="ko-KR" altLang="en-US" sz="2800" dirty="0"/>
                        <a:t>만드는지</a:t>
                      </a:r>
                      <a:r>
                        <a:rPr lang="en-US" altLang="ko-KR" sz="2800" dirty="0"/>
                        <a:t>/</a:t>
                      </a:r>
                      <a:r>
                        <a:rPr lang="ko-KR" altLang="en-US" sz="2800" dirty="0"/>
                        <a:t>만들지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2099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266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5039139" y="166175"/>
            <a:ext cx="579451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의 영향으로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-2" y="5238913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날씨의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영향으로</a:t>
            </a:r>
            <a:r>
              <a:rPr lang="ko-KR" altLang="en-US" sz="3600" b="1" dirty="0">
                <a:latin typeface="+mn-ea"/>
              </a:rPr>
              <a:t> 행사가 취소됐어요</a:t>
            </a:r>
            <a:r>
              <a:rPr lang="en-US" altLang="ko-KR" sz="3600" b="1" dirty="0">
                <a:latin typeface="+mn-ea"/>
              </a:rPr>
              <a:t>.</a:t>
            </a:r>
            <a:r>
              <a:rPr lang="ko-KR" altLang="en-US" sz="3600" b="1" dirty="0">
                <a:latin typeface="+mn-ea"/>
              </a:rPr>
              <a:t> </a:t>
            </a:r>
            <a:endParaRPr lang="en-US" altLang="ko-KR" sz="36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5039139" y="2269481"/>
            <a:ext cx="715286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태풍 때문에 비가 많이 오고 바람이 불어요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5039139" y="986062"/>
            <a:ext cx="715285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8</a:t>
            </a:r>
            <a:r>
              <a:rPr lang="ko-KR" altLang="en-US" sz="3200" dirty="0">
                <a:latin typeface="+mn-ea"/>
              </a:rPr>
              <a:t>월에 한국에는 비가 많이 오고 바람이 불어요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왜 그럴까요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256328-F3DB-476C-871D-9F55EDCD8B53}"/>
              </a:ext>
            </a:extLst>
          </p:cNvPr>
          <p:cNvSpPr txBox="1"/>
          <p:nvPr/>
        </p:nvSpPr>
        <p:spPr>
          <a:xfrm>
            <a:off x="5039138" y="3552900"/>
            <a:ext cx="715286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네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태풍의 영향으로 비가 많이 오고 바람이 불어요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1594DA-C77E-4E86-84B7-E624E377F20A}"/>
              </a:ext>
            </a:extLst>
          </p:cNvPr>
          <p:cNvSpPr txBox="1"/>
          <p:nvPr/>
        </p:nvSpPr>
        <p:spPr>
          <a:xfrm>
            <a:off x="0" y="5186217"/>
            <a:ext cx="1996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©yna.co.kr</a:t>
            </a:r>
          </a:p>
        </p:txBody>
      </p:sp>
      <p:pic>
        <p:nvPicPr>
          <p:cNvPr id="2050" name="Picture 2" descr="북상하는 18호 태풍 '미탁'">
            <a:extLst>
              <a:ext uri="{FF2B5EF4-FFF2-40B4-BE49-F238E27FC236}">
                <a16:creationId xmlns:a16="http://schemas.microsoft.com/office/drawing/2014/main" id="{3DB31388-D07E-4B18-9FA5-C9839E7ED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1"/>
            <a:ext cx="4969285" cy="518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85114"/>
            <a:ext cx="12192000" cy="1120319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attached to a noun and says that the effect or action of the noun</a:t>
            </a:r>
          </a:p>
          <a:p>
            <a:r>
              <a:rPr lang="en-US" sz="2400" dirty="0"/>
              <a:t>  influenced the situation.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399873" y="2118852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태풍의 </a:t>
            </a:r>
            <a:r>
              <a:rPr lang="ko-KR" altLang="en-US" sz="3200" b="1" dirty="0">
                <a:solidFill>
                  <a:srgbClr val="FF0000"/>
                </a:solidFill>
              </a:rPr>
              <a:t>영향으로</a:t>
            </a:r>
            <a:r>
              <a:rPr lang="ko-KR" altLang="en-US" sz="3200" dirty="0"/>
              <a:t> 비행기가 결항되었다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423519" y="328873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이웃 나라의 </a:t>
            </a:r>
            <a:r>
              <a:rPr lang="ko-KR" altLang="en-US" sz="3200" b="1" dirty="0">
                <a:solidFill>
                  <a:srgbClr val="FF0000"/>
                </a:solidFill>
              </a:rPr>
              <a:t>영향으로</a:t>
            </a:r>
            <a:r>
              <a:rPr lang="ko-KR" altLang="en-US" sz="3200" dirty="0"/>
              <a:t> 이 나라도 여성의 자유가 많아지고 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399873" y="4458615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우리는 지방 출신인 부모님의 </a:t>
            </a:r>
            <a:r>
              <a:rPr lang="ko-KR" altLang="en-US" sz="3200" b="1" dirty="0">
                <a:solidFill>
                  <a:srgbClr val="FF0000"/>
                </a:solidFill>
              </a:rPr>
              <a:t>영향으로</a:t>
            </a:r>
            <a:r>
              <a:rPr lang="ko-KR" altLang="en-US" sz="3200" dirty="0"/>
              <a:t> 표준어보다 사투리에 익숙하다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611107" y="189663"/>
            <a:ext cx="3588774" cy="89976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5264647" y="5615345"/>
            <a:ext cx="7142480" cy="9855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25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256E21-6A65-44B5-BAC8-57A22FBB242C}"/>
              </a:ext>
            </a:extLst>
          </p:cNvPr>
          <p:cNvSpPr/>
          <p:nvPr/>
        </p:nvSpPr>
        <p:spPr>
          <a:xfrm>
            <a:off x="596348" y="175271"/>
            <a:ext cx="579451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의 영향으로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688949"/>
              </p:ext>
            </p:extLst>
          </p:nvPr>
        </p:nvGraphicFramePr>
        <p:xfrm>
          <a:off x="-1" y="719663"/>
          <a:ext cx="12192000" cy="46245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4353406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24924960"/>
                    </a:ext>
                  </a:extLst>
                </a:gridCol>
              </a:tblGrid>
              <a:tr h="23122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기아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신념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후원금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  <a:tr h="231227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공용</a:t>
                      </a:r>
                      <a:endParaRPr lang="en-US" altLang="ko-KR" sz="4400" dirty="0"/>
                    </a:p>
                    <a:p>
                      <a:pPr algn="ctr"/>
                      <a:endParaRPr lang="en-US" altLang="ko-KR" sz="4400" dirty="0"/>
                    </a:p>
                    <a:p>
                      <a:pPr algn="ctr"/>
                      <a:r>
                        <a:rPr lang="ko-KR" altLang="en-US" sz="4400" dirty="0"/>
                        <a:t> 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지중해성 기후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설립하다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2123722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30E84E-0C89-4BF4-95CE-03EB12C8C089}"/>
              </a:ext>
            </a:extLst>
          </p:cNvPr>
          <p:cNvSpPr/>
          <p:nvPr/>
        </p:nvSpPr>
        <p:spPr>
          <a:xfrm>
            <a:off x="-1" y="1610139"/>
            <a:ext cx="4055165" cy="139147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飢</a:t>
            </a:r>
            <a:r>
              <a:rPr lang="ko-KR" altLang="en-US" sz="2800" dirty="0"/>
              <a:t> 주릴 기</a:t>
            </a:r>
            <a:endParaRPr lang="en-US" altLang="ko-KR" sz="2800" dirty="0"/>
          </a:p>
          <a:p>
            <a:pPr algn="ctr"/>
            <a:r>
              <a:rPr lang="ko-KR" altLang="en-US" sz="4000" dirty="0"/>
              <a:t>餓</a:t>
            </a:r>
            <a:r>
              <a:rPr lang="ko-KR" altLang="en-US" sz="2800" dirty="0"/>
              <a:t> 주릴 아</a:t>
            </a:r>
            <a:endParaRPr lang="en-US" sz="28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967E7CD-2767-4BDC-B353-1F305C73F199}"/>
              </a:ext>
            </a:extLst>
          </p:cNvPr>
          <p:cNvSpPr/>
          <p:nvPr/>
        </p:nvSpPr>
        <p:spPr>
          <a:xfrm>
            <a:off x="4055164" y="1610139"/>
            <a:ext cx="4055165" cy="139147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信</a:t>
            </a:r>
            <a:r>
              <a:rPr lang="ko-KR" altLang="en-US" sz="2800" dirty="0"/>
              <a:t> 믿을 신</a:t>
            </a:r>
            <a:endParaRPr lang="en-US" altLang="ko-KR" sz="2800" dirty="0"/>
          </a:p>
          <a:p>
            <a:pPr algn="ctr"/>
            <a:r>
              <a:rPr lang="ko-KR" altLang="en-US" sz="4000" dirty="0"/>
              <a:t>念</a:t>
            </a:r>
            <a:r>
              <a:rPr lang="ko-KR" altLang="en-US" sz="2800" dirty="0"/>
              <a:t> 생각 념</a:t>
            </a:r>
            <a:endParaRPr lang="en-US" sz="28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999B4D9-CFB5-4101-8175-1DDFB5CCD9DA}"/>
              </a:ext>
            </a:extLst>
          </p:cNvPr>
          <p:cNvSpPr/>
          <p:nvPr/>
        </p:nvSpPr>
        <p:spPr>
          <a:xfrm>
            <a:off x="8136838" y="1610139"/>
            <a:ext cx="4055165" cy="139147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後</a:t>
            </a:r>
            <a:r>
              <a:rPr lang="ko-KR" altLang="en-US" sz="2800" dirty="0"/>
              <a:t> 뒤 후</a:t>
            </a:r>
            <a:endParaRPr lang="en-US" altLang="ko-KR" sz="2800" dirty="0"/>
          </a:p>
          <a:p>
            <a:pPr algn="ctr"/>
            <a:r>
              <a:rPr lang="ko-KR" altLang="en-US" sz="4000" dirty="0"/>
              <a:t>援</a:t>
            </a:r>
            <a:r>
              <a:rPr lang="ko-KR" altLang="en-US" sz="2800" dirty="0"/>
              <a:t> 도울 원 </a:t>
            </a:r>
            <a:r>
              <a:rPr lang="ko-KR" altLang="en-US" sz="4000" dirty="0"/>
              <a:t>金</a:t>
            </a:r>
            <a:r>
              <a:rPr lang="ko-KR" altLang="en-US" sz="2800" dirty="0"/>
              <a:t> 쇠 금</a:t>
            </a:r>
            <a:endParaRPr lang="en-US" sz="28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B8AD43-3F1C-4517-959B-55BF32B514CA}"/>
              </a:ext>
            </a:extLst>
          </p:cNvPr>
          <p:cNvSpPr/>
          <p:nvPr/>
        </p:nvSpPr>
        <p:spPr>
          <a:xfrm>
            <a:off x="0" y="3934897"/>
            <a:ext cx="4055165" cy="139147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共</a:t>
            </a:r>
            <a:r>
              <a:rPr lang="ko-KR" altLang="en-US" sz="2800" dirty="0"/>
              <a:t> 함께 공</a:t>
            </a:r>
            <a:endParaRPr lang="en-US" altLang="ko-KR" sz="2800" dirty="0"/>
          </a:p>
          <a:p>
            <a:pPr algn="ctr"/>
            <a:r>
              <a:rPr lang="ko-KR" altLang="en-US" sz="4000" dirty="0"/>
              <a:t>用 </a:t>
            </a:r>
            <a:r>
              <a:rPr lang="ko-KR" altLang="en-US" sz="2800" dirty="0"/>
              <a:t>쓸 용</a:t>
            </a:r>
            <a:endParaRPr lang="en-US" sz="28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9F03638-6DBC-48EF-B043-A9E3179C8C70}"/>
              </a:ext>
            </a:extLst>
          </p:cNvPr>
          <p:cNvSpPr/>
          <p:nvPr/>
        </p:nvSpPr>
        <p:spPr>
          <a:xfrm>
            <a:off x="4055163" y="3917055"/>
            <a:ext cx="4055165" cy="139147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氣</a:t>
            </a:r>
            <a:r>
              <a:rPr lang="ko-KR" altLang="en-US" sz="2800" dirty="0"/>
              <a:t> 기운 기</a:t>
            </a:r>
            <a:endParaRPr lang="en-US" altLang="ko-KR" sz="2800" dirty="0"/>
          </a:p>
          <a:p>
            <a:pPr algn="ctr"/>
            <a:r>
              <a:rPr lang="ko-KR" altLang="en-US" sz="4000" dirty="0"/>
              <a:t>候</a:t>
            </a:r>
            <a:r>
              <a:rPr lang="ko-KR" altLang="en-US" sz="2800" dirty="0"/>
              <a:t> 기후 후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44CE98-DD6D-407B-A9B9-D5268F51391F}"/>
              </a:ext>
            </a:extLst>
          </p:cNvPr>
          <p:cNvSpPr/>
          <p:nvPr/>
        </p:nvSpPr>
        <p:spPr>
          <a:xfrm>
            <a:off x="8110326" y="3917055"/>
            <a:ext cx="4055165" cy="139147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設</a:t>
            </a:r>
            <a:r>
              <a:rPr lang="ko-KR" altLang="en-US" sz="2800" dirty="0"/>
              <a:t> 베풀 설</a:t>
            </a:r>
            <a:endParaRPr lang="en-US" altLang="ko-KR" sz="2800" dirty="0"/>
          </a:p>
          <a:p>
            <a:pPr algn="ctr"/>
            <a:r>
              <a:rPr lang="ko-KR" altLang="en-US" sz="4000" dirty="0"/>
              <a:t>立</a:t>
            </a:r>
            <a:r>
              <a:rPr lang="ko-KR" altLang="en-US" sz="2800" dirty="0"/>
              <a:t> 설 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봉사 활동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1" y="4269581"/>
            <a:ext cx="1219199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전 세계에 도움을 필요로 하는 사람들이 많아요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0" y="4888174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어떤 봉사를 하고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8745C8-B345-41C7-A427-54F9974C81E8}"/>
              </a:ext>
            </a:extLst>
          </p:cNvPr>
          <p:cNvSpPr txBox="1"/>
          <p:nvPr/>
        </p:nvSpPr>
        <p:spPr>
          <a:xfrm>
            <a:off x="0" y="5505713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F0"/>
                </a:solidFill>
                <a:latin typeface="+mn-ea"/>
              </a:rPr>
              <a:t>무슨 문제로 고통 받는 사람들을 돕는 일이에요</a:t>
            </a:r>
            <a:r>
              <a:rPr lang="en-US" altLang="ko-KR" sz="3000" b="1" dirty="0">
                <a:solidFill>
                  <a:srgbClr val="00B0F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F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9B86A3-61BB-4B5F-AC7E-DEBDC4C3A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06" y="808748"/>
            <a:ext cx="4936410" cy="33204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634C39-AA96-478B-AD76-0988E9302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03" y="809940"/>
            <a:ext cx="4929891" cy="33204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03535" y="1"/>
            <a:ext cx="4288465" cy="108712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02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85198" y="1879600"/>
            <a:ext cx="4206801" cy="240671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5400" b="1" kern="0" dirty="0">
                <a:latin typeface="+mj-lt"/>
                <a:ea typeface="Malgun Gothic" panose="020B0503020000020004" pitchFamily="34" charset="-127"/>
              </a:rPr>
              <a:t>세계의 </a:t>
            </a:r>
            <a:endParaRPr lang="en-US" altLang="ko-KR" sz="5400" b="1" kern="0" dirty="0">
              <a:latin typeface="+mj-lt"/>
              <a:ea typeface="Malgun Gothic" panose="020B0503020000020004" pitchFamily="34" charset="-127"/>
            </a:endParaRPr>
          </a:p>
          <a:p>
            <a:pPr algn="ctr"/>
            <a:r>
              <a:rPr lang="ko-KR" altLang="en-US" sz="5400" b="1" kern="0" dirty="0">
                <a:latin typeface="+mj-lt"/>
                <a:ea typeface="Malgun Gothic" panose="020B0503020000020004" pitchFamily="34" charset="-127"/>
              </a:rPr>
              <a:t>여러 나라와 다양한 문제</a:t>
            </a:r>
            <a:endParaRPr lang="en-US" sz="54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6BDA74-150E-47BF-86EE-497EC96C52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99" b="9511"/>
          <a:stretch/>
        </p:blipFill>
        <p:spPr>
          <a:xfrm>
            <a:off x="-4063" y="3686"/>
            <a:ext cx="3898977" cy="30089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455DF5-A45B-4583-BF2B-4561B3D413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011" r="-313" b="3616"/>
          <a:stretch/>
        </p:blipFill>
        <p:spPr>
          <a:xfrm>
            <a:off x="3873341" y="3685"/>
            <a:ext cx="4111857" cy="30506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013965-3B0E-46B1-AD7F-2EE0616C5E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547" r="9258"/>
          <a:stretch/>
        </p:blipFill>
        <p:spPr>
          <a:xfrm>
            <a:off x="-4063" y="2998570"/>
            <a:ext cx="3898977" cy="32148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01CAFF-8E83-4793-A2D0-871CB768B90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603" r="5908"/>
          <a:stretch/>
        </p:blipFill>
        <p:spPr>
          <a:xfrm>
            <a:off x="3873341" y="3008953"/>
            <a:ext cx="4090645" cy="320814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97565" y="1591027"/>
            <a:ext cx="11708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국경 없는 의사회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1039059" y="150443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05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093935" y="5517751"/>
            <a:ext cx="3448705" cy="1082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397565" y="943336"/>
            <a:ext cx="1180459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 봉사단체를 소개하는 대화를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0" y="3630537"/>
            <a:ext cx="479763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어떤 일을 하는 단체예요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10159" y="4325832"/>
            <a:ext cx="4797636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왜 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국경 없는 의사회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라고 이름을 붙였을까요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5124" name="Picture 4" descr="Doctors Without Borders Teams up with Do-it-Yourself Abortion ...">
            <a:extLst>
              <a:ext uri="{FF2B5EF4-FFF2-40B4-BE49-F238E27FC236}">
                <a16:creationId xmlns:a16="http://schemas.microsoft.com/office/drawing/2014/main" id="{A0D840E1-98B1-4FD3-931E-42D49BA421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9" t="6441" r="11794" b="16584"/>
          <a:stretch/>
        </p:blipFill>
        <p:spPr bwMode="auto">
          <a:xfrm>
            <a:off x="904461" y="2393890"/>
            <a:ext cx="3893175" cy="120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소개 | 국경없는의사회">
            <a:extLst>
              <a:ext uri="{FF2B5EF4-FFF2-40B4-BE49-F238E27FC236}">
                <a16:creationId xmlns:a16="http://schemas.microsoft.com/office/drawing/2014/main" id="{C7EC9DFB-F051-4132-A676-9A7FE795C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795" y="2550280"/>
            <a:ext cx="7145664" cy="287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005">
            <a:hlinkClick r:id="" action="ppaction://media"/>
            <a:extLst>
              <a:ext uri="{FF2B5EF4-FFF2-40B4-BE49-F238E27FC236}">
                <a16:creationId xmlns:a16="http://schemas.microsoft.com/office/drawing/2014/main" id="{290E447E-9C63-4C51-BB51-002386BB5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85435" y="1493438"/>
            <a:ext cx="953624" cy="95362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E28F008-17B4-4E67-868E-6B6079FC94D3}"/>
              </a:ext>
            </a:extLst>
          </p:cNvPr>
          <p:cNvSpPr txBox="1"/>
          <p:nvPr/>
        </p:nvSpPr>
        <p:spPr>
          <a:xfrm>
            <a:off x="-1" y="5575125"/>
            <a:ext cx="10085435" cy="594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이 단체가 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1999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년에 받은 상이 뭐예요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D50390-F569-40F5-862D-589BB775F91F}"/>
              </a:ext>
            </a:extLst>
          </p:cNvPr>
          <p:cNvSpPr txBox="1"/>
          <p:nvPr/>
        </p:nvSpPr>
        <p:spPr>
          <a:xfrm>
            <a:off x="9402776" y="5402064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©msf.or.kr</a:t>
            </a:r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26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363056" y="2150310"/>
            <a:ext cx="9839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나라 소개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하는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스무고개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1091632" y="2148114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06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4963724" y="3228437"/>
            <a:ext cx="76852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어느 나라인지 알겠어요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557327" y="5756449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4963723" y="3905297"/>
            <a:ext cx="76852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이 나라의 수도가 어디라고 했어요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18052" y="929322"/>
            <a:ext cx="11873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스무고개가 뭔지 알아요</a:t>
            </a:r>
            <a:r>
              <a:rPr lang="en-US" altLang="ko-KR" sz="3000" b="1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여러 가지 정보를 주고 무엇인지 알아 맞히는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나라 이름을 맞혀 보세요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802F5-2A33-4902-B252-D61FF13A0129}"/>
              </a:ext>
            </a:extLst>
          </p:cNvPr>
          <p:cNvSpPr txBox="1"/>
          <p:nvPr/>
        </p:nvSpPr>
        <p:spPr>
          <a:xfrm>
            <a:off x="67263" y="2814707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©bluemovie.tistory.com</a:t>
            </a:r>
          </a:p>
        </p:txBody>
      </p:sp>
      <p:pic>
        <p:nvPicPr>
          <p:cNvPr id="3" name="006">
            <a:hlinkClick r:id="" action="ppaction://media"/>
            <a:extLst>
              <a:ext uri="{FF2B5EF4-FFF2-40B4-BE49-F238E27FC236}">
                <a16:creationId xmlns:a16="http://schemas.microsoft.com/office/drawing/2014/main" id="{F849A632-4F6F-4489-9E3E-2571B3336A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5488" y="2132706"/>
            <a:ext cx="926342" cy="926342"/>
          </a:xfrm>
          <a:prstGeom prst="rect">
            <a:avLst/>
          </a:prstGeom>
        </p:spPr>
      </p:pic>
      <p:pic>
        <p:nvPicPr>
          <p:cNvPr id="6146" name="Picture 2" descr="세상에서 가장 복잡한 시리아 지정학 ..신 중동전쟁 벌어질까?">
            <a:extLst>
              <a:ext uri="{FF2B5EF4-FFF2-40B4-BE49-F238E27FC236}">
                <a16:creationId xmlns:a16="http://schemas.microsoft.com/office/drawing/2014/main" id="{D37E1A37-D258-4BBA-BD28-05CA55941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0" y="3055352"/>
            <a:ext cx="4410753" cy="3402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460ECE1-811E-49DE-9614-425125A1983E}"/>
              </a:ext>
            </a:extLst>
          </p:cNvPr>
          <p:cNvSpPr txBox="1"/>
          <p:nvPr/>
        </p:nvSpPr>
        <p:spPr>
          <a:xfrm>
            <a:off x="4963723" y="4602959"/>
            <a:ext cx="767508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고대 문명의 발상지이지만 지금은 전쟁 위험이 높은 곳이에요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4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842286"/>
            <a:ext cx="2726647" cy="257930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나라를 소개하는 퀴즈를 만들고 답 알아 맞히기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974206" y="1085853"/>
            <a:ext cx="92279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여러분이 잘 알고 있는 나라에 대해 스무고개 문제를 내 보는 활동이에요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2953885" y="2276018"/>
            <a:ext cx="92279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짝과 함께 정보를 모아서 교과서 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번 표에 써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10159" y="3430931"/>
            <a:ext cx="4269949" cy="281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그 나라에 대해서 어떤 것들을 알려 줄 거예요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다른 학생들이 맞힐 수 있게 중요한 정보들을 적어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C3B6D9-F114-425E-87B3-9F4076F2C3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94" t="20524" r="13876" b="24644"/>
          <a:stretch/>
        </p:blipFill>
        <p:spPr>
          <a:xfrm>
            <a:off x="4280108" y="2912185"/>
            <a:ext cx="7798274" cy="375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29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354157"/>
              </p:ext>
            </p:extLst>
          </p:nvPr>
        </p:nvGraphicFramePr>
        <p:xfrm>
          <a:off x="-1" y="712100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4291943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8529853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96600572"/>
                    </a:ext>
                  </a:extLst>
                </a:gridCol>
              </a:tblGrid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적도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원주민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타밀어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6017940"/>
                  </a:ext>
                </a:extLst>
              </a:tr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공용어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분리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독립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974030"/>
                  </a:ext>
                </a:extLst>
              </a:tr>
              <a:tr h="1793520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최고 책임자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다민족 사회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E95A5F3-FBAB-462D-9EBE-14ECDBBC0FB1}"/>
              </a:ext>
            </a:extLst>
          </p:cNvPr>
          <p:cNvSpPr/>
          <p:nvPr/>
        </p:nvSpPr>
        <p:spPr>
          <a:xfrm>
            <a:off x="1906108" y="712100"/>
            <a:ext cx="2149055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赤</a:t>
            </a:r>
            <a:r>
              <a:rPr lang="ko-KR" altLang="en-US" sz="2800" dirty="0"/>
              <a:t> 붉을 적</a:t>
            </a:r>
            <a:endParaRPr lang="en-US" altLang="ko-KR" sz="2800" dirty="0"/>
          </a:p>
          <a:p>
            <a:pPr algn="ctr"/>
            <a:r>
              <a:rPr lang="ko-KR" altLang="en-US" sz="4000" dirty="0"/>
              <a:t>道</a:t>
            </a:r>
            <a:r>
              <a:rPr lang="ko-KR" altLang="en-US" sz="2800" dirty="0"/>
              <a:t> 길 도</a:t>
            </a:r>
            <a:endParaRPr lang="en-US" sz="28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06F7AF-FCB1-483F-AF5A-177E6EE4C1DF}"/>
              </a:ext>
            </a:extLst>
          </p:cNvPr>
          <p:cNvSpPr/>
          <p:nvPr/>
        </p:nvSpPr>
        <p:spPr>
          <a:xfrm>
            <a:off x="5963921" y="712100"/>
            <a:ext cx="2146408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그 지역에 본디부터 살고 있는 사람들</a:t>
            </a:r>
            <a:endParaRPr lang="en-US" sz="28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0A5BE7-D0DB-4458-B4E0-9FC8C37DD940}"/>
              </a:ext>
            </a:extLst>
          </p:cNvPr>
          <p:cNvSpPr/>
          <p:nvPr/>
        </p:nvSpPr>
        <p:spPr>
          <a:xfrm>
            <a:off x="10029246" y="688984"/>
            <a:ext cx="2146408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인도 타밀나두 지방에서 쓰는 말</a:t>
            </a:r>
            <a:endParaRPr lang="en-US" sz="28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AABA949-E705-4367-AA72-766250A32CC3}"/>
              </a:ext>
            </a:extLst>
          </p:cNvPr>
          <p:cNvSpPr/>
          <p:nvPr/>
        </p:nvSpPr>
        <p:spPr>
          <a:xfrm>
            <a:off x="1908756" y="2482958"/>
            <a:ext cx="2146408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한 나라 안에서 공식적으로 쓰는 언어</a:t>
            </a:r>
            <a:endParaRPr lang="en-US" sz="28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7165637-938D-4929-B470-90673D8D9774}"/>
              </a:ext>
            </a:extLst>
          </p:cNvPr>
          <p:cNvSpPr/>
          <p:nvPr/>
        </p:nvSpPr>
        <p:spPr>
          <a:xfrm>
            <a:off x="5947576" y="2476244"/>
            <a:ext cx="2160106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서로 나뉘어 떨어짐</a:t>
            </a:r>
            <a:endParaRPr lang="en-US" sz="28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35DE3E4-D835-4544-9C42-29B45BDFFB16}"/>
              </a:ext>
            </a:extLst>
          </p:cNvPr>
          <p:cNvSpPr/>
          <p:nvPr/>
        </p:nvSpPr>
        <p:spPr>
          <a:xfrm>
            <a:off x="10045592" y="2482958"/>
            <a:ext cx="2146408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다른 것에 속하거나 의존하지 않는 상태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35B11A6-6E79-46C0-B25E-93AE6778712E}"/>
              </a:ext>
            </a:extLst>
          </p:cNvPr>
          <p:cNvSpPr/>
          <p:nvPr/>
        </p:nvSpPr>
        <p:spPr>
          <a:xfrm>
            <a:off x="3300676" y="4291437"/>
            <a:ext cx="2795324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한 기업 운영의 가장 큰 책임을 맡은 사람</a:t>
            </a:r>
            <a:endParaRPr lang="en-US" sz="2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CA3B384-121B-4FD6-8042-8C37C2C5A3D2}"/>
              </a:ext>
            </a:extLst>
          </p:cNvPr>
          <p:cNvSpPr/>
          <p:nvPr/>
        </p:nvSpPr>
        <p:spPr>
          <a:xfrm>
            <a:off x="9296400" y="4247102"/>
            <a:ext cx="289560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여러 민족이 함께 사는 사회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28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1" y="866305"/>
            <a:ext cx="37683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미국의 정부 형태 알아 보기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61F669-A5D4-4EFF-A4E1-0F0CD7569CFF}"/>
              </a:ext>
            </a:extLst>
          </p:cNvPr>
          <p:cNvSpPr txBox="1"/>
          <p:nvPr/>
        </p:nvSpPr>
        <p:spPr>
          <a:xfrm>
            <a:off x="7511824" y="5933661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</a:t>
            </a:r>
            <a:r>
              <a:rPr lang="en-US" altLang="ko-KR" sz="1000" dirty="0"/>
              <a:t>aventalearning.com</a:t>
            </a:r>
            <a:endParaRPr lang="en-US" sz="1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AD6110-98CE-41C6-87E2-917FFEDBBE63}"/>
              </a:ext>
            </a:extLst>
          </p:cNvPr>
          <p:cNvSpPr/>
          <p:nvPr/>
        </p:nvSpPr>
        <p:spPr>
          <a:xfrm>
            <a:off x="159312" y="2743742"/>
            <a:ext cx="37683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3000" b="1" dirty="0">
                <a:solidFill>
                  <a:srgbClr val="0070C0"/>
                </a:solidFill>
              </a:rPr>
              <a:t>미국의 정부 형태는 대통령제예요</a:t>
            </a:r>
            <a:r>
              <a:rPr lang="en-US" altLang="ko-KR" sz="3000" b="1" dirty="0">
                <a:solidFill>
                  <a:srgbClr val="0070C0"/>
                </a:solidFill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</a:rPr>
              <a:t>내각책임제예요</a:t>
            </a:r>
            <a:r>
              <a:rPr lang="en-US" altLang="ko-KR" sz="3000" b="1" dirty="0">
                <a:solidFill>
                  <a:srgbClr val="0070C0"/>
                </a:solidFill>
              </a:rPr>
              <a:t>?</a:t>
            </a:r>
            <a:endParaRPr lang="en-US" sz="3000" b="1" dirty="0">
              <a:solidFill>
                <a:srgbClr val="0070C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1D1DF1-AAC1-4968-AD69-50B591A45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004" y="964700"/>
            <a:ext cx="7876932" cy="496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48B704-E772-449A-A401-E3FFF8FB4BE2}"/>
              </a:ext>
            </a:extLst>
          </p:cNvPr>
          <p:cNvSpPr/>
          <p:nvPr/>
        </p:nvSpPr>
        <p:spPr>
          <a:xfrm>
            <a:off x="97972" y="4311195"/>
            <a:ext cx="37683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3000" b="1" dirty="0">
                <a:solidFill>
                  <a:srgbClr val="C00000"/>
                </a:solidFill>
              </a:rPr>
              <a:t>한국은 어떨 것 같아요</a:t>
            </a:r>
            <a:r>
              <a:rPr lang="en-US" altLang="ko-KR" sz="3000" b="1" dirty="0">
                <a:solidFill>
                  <a:srgbClr val="C00000"/>
                </a:solidFill>
              </a:rPr>
              <a:t>?</a:t>
            </a:r>
            <a:endParaRPr lang="en-US" sz="3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A17E9EE-A6DD-4734-BFF0-6EA2DA59608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10123-A7D2-4A93-9B27-D34D4553F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14" t="11160" r="23940" b="10870"/>
          <a:stretch/>
        </p:blipFill>
        <p:spPr>
          <a:xfrm>
            <a:off x="160237" y="129208"/>
            <a:ext cx="8267879" cy="6599584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E80998F-C489-49BB-9A1B-F2DD53E82049}"/>
              </a:ext>
            </a:extLst>
          </p:cNvPr>
          <p:cNvSpPr/>
          <p:nvPr/>
        </p:nvSpPr>
        <p:spPr>
          <a:xfrm>
            <a:off x="8065028" y="5786666"/>
            <a:ext cx="4005943" cy="792553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28</a:t>
            </a:r>
            <a:r>
              <a:rPr lang="ko-KR" altLang="en-US" sz="2800" dirty="0"/>
              <a:t>쪽 연습문제</a:t>
            </a:r>
            <a:endParaRPr lang="en-US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676AD2-4793-4AA5-970C-70856C1C7901}"/>
              </a:ext>
            </a:extLst>
          </p:cNvPr>
          <p:cNvSpPr/>
          <p:nvPr/>
        </p:nvSpPr>
        <p:spPr>
          <a:xfrm>
            <a:off x="8512289" y="1942274"/>
            <a:ext cx="36797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000" b="1" dirty="0">
                <a:solidFill>
                  <a:srgbClr val="0070C0"/>
                </a:solidFill>
              </a:rPr>
              <a:t>이 표는 무엇에 대한 걸까요</a:t>
            </a:r>
            <a:r>
              <a:rPr lang="en-US" altLang="ko-KR" sz="3000" b="1" dirty="0">
                <a:solidFill>
                  <a:srgbClr val="0070C0"/>
                </a:solidFill>
              </a:rPr>
              <a:t>?</a:t>
            </a:r>
            <a:endParaRPr lang="en-US" sz="3000" b="1" dirty="0">
              <a:solidFill>
                <a:srgbClr val="0070C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571B3B-BB87-4F9D-B9A4-88C118A630EB}"/>
              </a:ext>
            </a:extLst>
          </p:cNvPr>
          <p:cNvSpPr/>
          <p:nvPr/>
        </p:nvSpPr>
        <p:spPr>
          <a:xfrm>
            <a:off x="8512289" y="3046945"/>
            <a:ext cx="36797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000" b="1" dirty="0">
                <a:solidFill>
                  <a:srgbClr val="C00000"/>
                </a:solidFill>
              </a:rPr>
              <a:t>A</a:t>
            </a:r>
            <a:r>
              <a:rPr lang="ko-KR" altLang="en-US" sz="3000" b="1" dirty="0">
                <a:solidFill>
                  <a:srgbClr val="C00000"/>
                </a:solidFill>
              </a:rPr>
              <a:t>와 </a:t>
            </a:r>
            <a:r>
              <a:rPr lang="en-US" altLang="ko-KR" sz="3000" b="1" dirty="0">
                <a:solidFill>
                  <a:srgbClr val="C00000"/>
                </a:solidFill>
              </a:rPr>
              <a:t>B</a:t>
            </a:r>
            <a:r>
              <a:rPr lang="ko-KR" altLang="en-US" sz="3000" b="1" dirty="0">
                <a:solidFill>
                  <a:srgbClr val="C00000"/>
                </a:solidFill>
              </a:rPr>
              <a:t>는 각각 어느 나라일까요</a:t>
            </a:r>
            <a:r>
              <a:rPr lang="en-US" altLang="ko-KR" sz="3000" b="1" dirty="0">
                <a:solidFill>
                  <a:srgbClr val="C00000"/>
                </a:solidFill>
              </a:rPr>
              <a:t>?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E91FCD-57AE-4B89-8B14-C8D2F03F1A2C}"/>
              </a:ext>
            </a:extLst>
          </p:cNvPr>
          <p:cNvSpPr/>
          <p:nvPr/>
        </p:nvSpPr>
        <p:spPr>
          <a:xfrm>
            <a:off x="8428116" y="235522"/>
            <a:ext cx="37638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2. </a:t>
            </a:r>
            <a:r>
              <a:rPr lang="ko-KR" altLang="en-US" sz="3200" b="1" dirty="0"/>
              <a:t>읽기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표 보고 내용 이해하기</a:t>
            </a:r>
            <a:r>
              <a:rPr lang="en-US" altLang="ko-KR" sz="3200" b="1" dirty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430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29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세계의 뉴스를 정리해서 발표하는 글 쓰기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6838120" y="3653727"/>
            <a:ext cx="53538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교과서에 직접 쓰세요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603158" y="3199787"/>
            <a:ext cx="6152323" cy="22895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chemeClr val="tx1"/>
                </a:solidFill>
              </a:rPr>
              <a:t>뉴스 브리핑</a:t>
            </a:r>
            <a:endParaRPr lang="en-US" altLang="ko-KR" sz="3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어느 나라에 대한 뉴스인가</a:t>
            </a:r>
            <a:r>
              <a:rPr lang="en-US" altLang="ko-KR" sz="3000" dirty="0"/>
              <a:t>?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무슨 일이 있었나</a:t>
            </a:r>
            <a:r>
              <a:rPr lang="en-US" altLang="ko-KR" sz="3000" dirty="0"/>
              <a:t>?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결과가 어떻게 되었나</a:t>
            </a:r>
            <a:r>
              <a:rPr lang="en-US" altLang="ko-KR" sz="3000" dirty="0"/>
              <a:t>?</a:t>
            </a:r>
            <a:endParaRPr lang="en-US" sz="3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143F4-BA27-4B2A-A9F7-C81BBB4AB598}"/>
              </a:ext>
            </a:extLst>
          </p:cNvPr>
          <p:cNvSpPr/>
          <p:nvPr/>
        </p:nvSpPr>
        <p:spPr>
          <a:xfrm>
            <a:off x="592997" y="1019913"/>
            <a:ext cx="9703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토론</a:t>
            </a:r>
            <a:r>
              <a:rPr lang="en-US" altLang="ko-KR" sz="3200" b="1" dirty="0"/>
              <a:t>: </a:t>
            </a:r>
            <a:r>
              <a:rPr lang="ko-KR" altLang="en-US" sz="3200" dirty="0"/>
              <a:t>한국의 위치</a:t>
            </a:r>
            <a:r>
              <a:rPr lang="en-US" altLang="ko-KR" sz="3200" dirty="0"/>
              <a:t>, </a:t>
            </a:r>
            <a:r>
              <a:rPr lang="ko-KR" altLang="en-US" sz="3200" dirty="0"/>
              <a:t>기후</a:t>
            </a:r>
            <a:r>
              <a:rPr lang="en-US" altLang="ko-KR" sz="3200" dirty="0"/>
              <a:t>, </a:t>
            </a:r>
            <a:r>
              <a:rPr lang="ko-KR" altLang="en-US" sz="3200" dirty="0"/>
              <a:t>수도</a:t>
            </a:r>
            <a:r>
              <a:rPr lang="en-US" altLang="ko-KR" sz="3200" dirty="0"/>
              <a:t>, </a:t>
            </a:r>
            <a:r>
              <a:rPr lang="ko-KR" altLang="en-US" sz="3200" dirty="0"/>
              <a:t>정부 형태에 대해 자유롭게 이야기하기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DB115D-2BAB-41F1-90E8-4233C2F0F788}"/>
              </a:ext>
            </a:extLst>
          </p:cNvPr>
          <p:cNvSpPr/>
          <p:nvPr/>
        </p:nvSpPr>
        <p:spPr>
          <a:xfrm>
            <a:off x="588046" y="2310579"/>
            <a:ext cx="11603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/>
              <a:t>쓰기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세계의 여러 뉴스 중 하나 선택해 소개하는 글 쓰기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5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401958" y="213392"/>
            <a:ext cx="3935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한강의 기적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834781" y="1356326"/>
            <a:ext cx="5841003" cy="48266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>
                <a:solidFill>
                  <a:schemeClr val="tx1"/>
                </a:solidFill>
              </a:rPr>
              <a:t>교과서 </a:t>
            </a:r>
            <a:r>
              <a:rPr lang="en-US" altLang="ko-KR" sz="3200" b="1" dirty="0">
                <a:solidFill>
                  <a:schemeClr val="tx1"/>
                </a:solidFill>
              </a:rPr>
              <a:t>30</a:t>
            </a:r>
            <a:r>
              <a:rPr lang="ko-KR" altLang="en-US" sz="32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200" b="1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한국은 </a:t>
            </a:r>
            <a:r>
              <a:rPr lang="en-US" altLang="ko-KR" sz="3200" dirty="0">
                <a:solidFill>
                  <a:schemeClr val="tx1"/>
                </a:solidFill>
              </a:rPr>
              <a:t>60</a:t>
            </a:r>
            <a:r>
              <a:rPr lang="ko-KR" altLang="en-US" sz="3200" dirty="0">
                <a:solidFill>
                  <a:schemeClr val="tx1"/>
                </a:solidFill>
              </a:rPr>
              <a:t>년 전에 얼마나 가난한 나라였어요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지금은 얼마나 부유한 나라인가요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한국은 어떻게 발전하게 되었나요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한강의 기적은 무엇인가요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2FB289-BE10-40DB-9E46-8D5B9F0BC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242" y="0"/>
            <a:ext cx="5318757" cy="34243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94DFD-0647-4A8A-A871-9298FD979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3243" y="3419692"/>
            <a:ext cx="5318757" cy="3428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DC9D7B0B-BE2D-419B-9552-8C47B28979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FAB60C-F371-43E5-81F0-12A2D96A1406}"/>
              </a:ext>
            </a:extLst>
          </p:cNvPr>
          <p:cNvSpPr/>
          <p:nvPr/>
        </p:nvSpPr>
        <p:spPr>
          <a:xfrm>
            <a:off x="3955931" y="5834270"/>
            <a:ext cx="46024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3"/>
              </a:rPr>
              <a:t>https://www.youtube.com/watch?v=oql8ExklR4M</a:t>
            </a:r>
            <a:endParaRPr lang="en-US" sz="1600" dirty="0"/>
          </a:p>
        </p:txBody>
      </p:sp>
      <p:pic>
        <p:nvPicPr>
          <p:cNvPr id="7" name="Online Media 6" title="ENG SUB) ￫ﾌﾀ￭ﾕﾜ￫ﾯﾼ￪ﾵﾭ￬ﾗﾐ ￪ﾸﾰ￬ﾠﾁ￬ﾝﾴ ￬ﾝﾼ￬ﾖﾴ￫ﾂﾬ￬ﾗﾈ￫ﾋﾤ. ￭ﾕﾜ￪ﾰﾕ￬ﾝﾘ ￪ﾸﾰ￬ﾠﾁ! ￬ﾖﾴ￫ﾖﾻ￪ﾲﾌ ￪ﾰﾀ￫ﾊﾥ￭ﾖﾈ￬ﾝﾄ￪ﾹﾌ?">
            <a:hlinkClick r:id="" action="ppaction://media"/>
            <a:extLst>
              <a:ext uri="{FF2B5EF4-FFF2-40B4-BE49-F238E27FC236}">
                <a16:creationId xmlns:a16="http://schemas.microsoft.com/office/drawing/2014/main" id="{0F8F7627-4808-4A86-9F76-93BB2F59307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34870" y="140499"/>
            <a:ext cx="10122260" cy="569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0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214049" y="311411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87348" y="2049893"/>
            <a:ext cx="8374666" cy="3364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워크북 </a:t>
            </a:r>
            <a:r>
              <a:rPr lang="en-US" altLang="ko-KR" sz="3000" dirty="0">
                <a:latin typeface="+mn-ea"/>
              </a:rPr>
              <a:t>13-14</a:t>
            </a:r>
            <a:r>
              <a:rPr lang="ko-KR" altLang="en-US" sz="3000" dirty="0">
                <a:latin typeface="+mn-ea"/>
              </a:rPr>
              <a:t>쪽을 보면 </a:t>
            </a:r>
            <a:r>
              <a:rPr lang="en-US" altLang="ko-KR" sz="3000" dirty="0">
                <a:latin typeface="+mn-ea"/>
              </a:rPr>
              <a:t>‘</a:t>
            </a:r>
            <a:r>
              <a:rPr lang="ko-KR" altLang="en-US" sz="3000" dirty="0">
                <a:latin typeface="+mn-ea"/>
              </a:rPr>
              <a:t>세계의 사건과 사고</a:t>
            </a:r>
            <a:r>
              <a:rPr lang="en-US" altLang="ko-KR" sz="3000" dirty="0">
                <a:latin typeface="+mn-ea"/>
              </a:rPr>
              <a:t>‘</a:t>
            </a:r>
            <a:r>
              <a:rPr lang="ko-KR" altLang="en-US" sz="3000" dirty="0">
                <a:latin typeface="+mn-ea"/>
              </a:rPr>
              <a:t>에 대해 조사하고 알아 보는 활동이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여러분이 가장 관심 있게 지켜 본 문제는 어떤 것이었나요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그 문제에 대해서 직접 알아 보고 내용을 정리해 보세요</a:t>
            </a:r>
            <a:r>
              <a:rPr lang="en-US" altLang="ko-KR" sz="3000" dirty="0">
                <a:latin typeface="+mn-ea"/>
              </a:rPr>
              <a:t>. 13</a:t>
            </a:r>
            <a:r>
              <a:rPr lang="ko-KR" altLang="en-US" sz="3000" dirty="0">
                <a:latin typeface="+mn-ea"/>
              </a:rPr>
              <a:t>쪽에 있는 보기를 참고해서 </a:t>
            </a:r>
            <a:r>
              <a:rPr lang="en-US" altLang="ko-KR" sz="3000" dirty="0">
                <a:latin typeface="+mn-ea"/>
              </a:rPr>
              <a:t>14</a:t>
            </a:r>
            <a:r>
              <a:rPr lang="ko-KR" altLang="en-US" sz="3000" dirty="0">
                <a:latin typeface="+mn-ea"/>
              </a:rPr>
              <a:t>쪽에 직접</a:t>
            </a:r>
            <a:r>
              <a:rPr lang="en-US" altLang="ko-KR" sz="3000" dirty="0">
                <a:latin typeface="+mn-ea"/>
              </a:rPr>
              <a:t> </a:t>
            </a:r>
            <a:r>
              <a:rPr lang="ko-KR" altLang="en-US" sz="3000" dirty="0">
                <a:latin typeface="+mn-ea"/>
              </a:rPr>
              <a:t>정리해 보세요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01FAE4-2AA5-445D-8A71-679D14BA307B}"/>
              </a:ext>
            </a:extLst>
          </p:cNvPr>
          <p:cNvSpPr/>
          <p:nvPr/>
        </p:nvSpPr>
        <p:spPr>
          <a:xfrm>
            <a:off x="0" y="-13082"/>
            <a:ext cx="3054988" cy="216700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369046" y="2834350"/>
            <a:ext cx="1157381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이것은 무슨 사진들이에요</a:t>
            </a:r>
            <a:r>
              <a:rPr lang="en-US" altLang="ko-KR" sz="3000" b="1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어느 나라와 관련된 사진들일까요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369045" y="3529343"/>
            <a:ext cx="1157381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나라마다 큰 문제와 사건들이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사건들이 기억나요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369044" y="4224336"/>
            <a:ext cx="1157381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미국에서는 최근에 어떤 사건이 있었나요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369045" y="4919328"/>
            <a:ext cx="1157381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한국에서는 어떤 일이 있었나요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또 다른 나라에서는요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F997B7-5C8D-4C3A-A6DF-94D5A54170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44" r="-1" b="9511"/>
          <a:stretch/>
        </p:blipFill>
        <p:spPr>
          <a:xfrm>
            <a:off x="-6291" y="-9891"/>
            <a:ext cx="2951773" cy="24132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2895A0-38DC-47F4-8536-ED6B540E64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499" r="2957" b="3616"/>
          <a:stretch/>
        </p:blipFill>
        <p:spPr>
          <a:xfrm>
            <a:off x="2973946" y="-3982"/>
            <a:ext cx="3134246" cy="24180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2CAE85-0637-4AA2-81BA-F2EB689B2C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374" t="589" r="9431" b="-401"/>
          <a:stretch/>
        </p:blipFill>
        <p:spPr>
          <a:xfrm>
            <a:off x="6155953" y="14955"/>
            <a:ext cx="2915195" cy="23991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082FE3-B6BE-4B78-9F77-E1694C7B60E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03" r="5908"/>
          <a:stretch/>
        </p:blipFill>
        <p:spPr>
          <a:xfrm>
            <a:off x="9108749" y="0"/>
            <a:ext cx="3083251" cy="24180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3FA241-7402-4231-8333-DA2697696E5B}"/>
              </a:ext>
            </a:extLst>
          </p:cNvPr>
          <p:cNvSpPr/>
          <p:nvPr/>
        </p:nvSpPr>
        <p:spPr>
          <a:xfrm>
            <a:off x="-6291" y="2403396"/>
            <a:ext cx="12198291" cy="13691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E943FE-C370-4654-9FB7-540F474574A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10129521" y="4151262"/>
            <a:ext cx="1849500" cy="262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https://www.zipwhip.com/blog/texting-for-business-in-natural-disasters/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http://www.missiontoday.co.kr/news/6850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https://www.twosome.co.kr:7009/menu/detail.asp?f_product_idx=2428&amp;rank=4&amp;c_prt_cate_idx=84&amp;c_prt_cate_idx2=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https://www.godiva.com/best-chocolate-gifts-for-chocolate-lovers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https://www.yna.co.kr/view/AKR20191001006700004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https://www.msf.or.kr/about-msf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https://bluemovie.tistory.com/427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http://aventalearning.com/content168staging/2006Civics/3_faps_b/section2.htm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https://www.youtube.com/watch?v=oql8ExklR4M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2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세상에 얼마나 많은 사건이나 문제들이 있는지 이야기할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06612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자신의 국가를 소개할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세계의 여러 문제에 대해 이야기할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7800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882640" y="2002094"/>
            <a:ext cx="5706199" cy="3880833"/>
            <a:chOff x="603160" y="2296734"/>
            <a:chExt cx="5066121" cy="388083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603160" y="3099087"/>
              <a:ext cx="5066121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세계의 여러 문제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국가 소개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세계 정세</a:t>
              </a:r>
              <a:endParaRPr lang="en-US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~(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ㄴ지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ㄹ지</a:t>
              </a:r>
              <a:endParaRPr lang="en-US" altLang="ko-KR" sz="3200" dirty="0"/>
            </a:p>
            <a:p>
              <a:r>
                <a:rPr lang="en-US" altLang="ko-KR" sz="3200" dirty="0"/>
                <a:t>            2. -</a:t>
              </a:r>
              <a:r>
                <a:rPr lang="ko-KR" altLang="en-US" sz="3200" dirty="0"/>
                <a:t>의 영향으로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세계의 여러 문제</a:t>
              </a:r>
              <a:endParaRPr lang="en-US" altLang="ko-KR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779042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국가 관련 어휘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9E7040B-1D8D-49DB-9918-B2DDDDD33F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242637"/>
              </p:ext>
            </p:extLst>
          </p:nvPr>
        </p:nvGraphicFramePr>
        <p:xfrm>
          <a:off x="0" y="863139"/>
          <a:ext cx="12192000" cy="3760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72079534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86896220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82629894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91461398"/>
                    </a:ext>
                  </a:extLst>
                </a:gridCol>
              </a:tblGrid>
              <a:tr h="188006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종교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역사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인종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민족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9083839"/>
                  </a:ext>
                </a:extLst>
              </a:tr>
              <a:tr h="188006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인구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위치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면적 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수도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605402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012F8D9-9EA7-420E-AB66-B73CD7F9D99E}"/>
              </a:ext>
            </a:extLst>
          </p:cNvPr>
          <p:cNvSpPr txBox="1"/>
          <p:nvPr/>
        </p:nvSpPr>
        <p:spPr>
          <a:xfrm>
            <a:off x="550718" y="4808453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위의 단어들을 이용해서 한국과 미국에 대해 이야기해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143254-24BD-4253-8A42-9C1B5C2B89C2}"/>
              </a:ext>
            </a:extLst>
          </p:cNvPr>
          <p:cNvSpPr txBox="1"/>
          <p:nvPr/>
        </p:nvSpPr>
        <p:spPr>
          <a:xfrm>
            <a:off x="565957" y="549569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/>
                </a:solidFill>
                <a:latin typeface="+mn-ea"/>
              </a:rPr>
              <a:t>이 외에 또 어떤 것들로 한 나라를 소개할 수 있을까요</a:t>
            </a:r>
            <a:r>
              <a:rPr lang="en-US" altLang="ko-KR" sz="3000" b="1" dirty="0">
                <a:solidFill>
                  <a:schemeClr val="accent2"/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66C8DD02-CAF3-4FAB-8FF2-410328BBDA5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6A4CEF-E047-40F6-904F-FE577667A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94925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171296-C9AB-4D53-9B9A-3976C53B52D8}"/>
              </a:ext>
            </a:extLst>
          </p:cNvPr>
          <p:cNvSpPr txBox="1"/>
          <p:nvPr/>
        </p:nvSpPr>
        <p:spPr>
          <a:xfrm>
            <a:off x="6242748" y="264507"/>
            <a:ext cx="565484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한국은 어디에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5F9097-CBDC-4D75-B3BF-C08EECE4CE72}"/>
              </a:ext>
            </a:extLst>
          </p:cNvPr>
          <p:cNvSpPr txBox="1"/>
          <p:nvPr/>
        </p:nvSpPr>
        <p:spPr>
          <a:xfrm>
            <a:off x="6242747" y="967081"/>
            <a:ext cx="565484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면적은 어떻게 돼요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8137EE-2DF8-46C6-9EBF-D1DC93D46172}"/>
              </a:ext>
            </a:extLst>
          </p:cNvPr>
          <p:cNvSpPr txBox="1"/>
          <p:nvPr/>
        </p:nvSpPr>
        <p:spPr>
          <a:xfrm>
            <a:off x="6242747" y="1669655"/>
            <a:ext cx="558210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인터넷 자료를 찾아서 소개해 보세요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1F048E7C-7139-4A97-8439-BCB2CEB138D7}"/>
                  </a:ext>
                </a:extLst>
              </p:cNvPr>
              <p:cNvSpPr/>
              <p:nvPr/>
            </p:nvSpPr>
            <p:spPr>
              <a:xfrm>
                <a:off x="6096000" y="2909744"/>
                <a:ext cx="5892800" cy="3072616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ko-KR" altLang="en-US" sz="3200" dirty="0"/>
                  <a:t>한국은 아시아 대륙 북동쪽에 있으며</a:t>
                </a:r>
                <a:r>
                  <a:rPr lang="en-US" altLang="ko-KR" sz="3200" dirty="0"/>
                  <a:t>, </a:t>
                </a:r>
                <a:r>
                  <a:rPr lang="ko-KR" altLang="en-US" sz="3200" dirty="0"/>
                  <a:t>중국과 일본 옆에 있는 나라예요</a:t>
                </a:r>
                <a:r>
                  <a:rPr lang="en-US" altLang="ko-KR" sz="3200" dirty="0"/>
                  <a:t>. </a:t>
                </a:r>
                <a:r>
                  <a:rPr lang="ko-KR" altLang="en-US" sz="3200" dirty="0"/>
                  <a:t>면적은 </a:t>
                </a:r>
                <a:r>
                  <a:rPr lang="en-US" altLang="ko-KR" sz="3200" dirty="0"/>
                  <a:t>100,188.1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3200" b="0" i="0" smtClean="0">
                            <a:latin typeface="Cambria Math" panose="02040503050406030204" pitchFamily="18" charset="0"/>
                          </a:rPr>
                          <m:t>km</m:t>
                        </m:r>
                      </m:e>
                      <m:sup>
                        <m:r>
                          <a:rPr lang="en-US" altLang="ko-KR" sz="320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ko-KR" altLang="en-US" sz="3200" dirty="0"/>
                  <a:t>예요</a:t>
                </a:r>
                <a:r>
                  <a:rPr lang="en-US" altLang="ko-KR" sz="3200" dirty="0"/>
                  <a:t>. </a:t>
                </a:r>
                <a:r>
                  <a:rPr lang="ko-KR" altLang="en-US" sz="3200" dirty="0"/>
                  <a:t>북한까지 합치면 </a:t>
                </a:r>
                <a:r>
                  <a:rPr lang="en-US" altLang="ko-KR" sz="3200" dirty="0"/>
                  <a:t>221,000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3200">
                            <a:latin typeface="Cambria Math" panose="02040503050406030204" pitchFamily="18" charset="0"/>
                          </a:rPr>
                          <m:t>km</m:t>
                        </m:r>
                      </m:e>
                      <m:sup>
                        <m:r>
                          <a:rPr lang="en-US" altLang="ko-KR" sz="3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ko-KR" altLang="en-US" sz="3200" dirty="0"/>
                  <a:t>예요</a:t>
                </a:r>
                <a:r>
                  <a:rPr lang="en-US" altLang="ko-KR" sz="3200" dirty="0"/>
                  <a:t>.</a:t>
                </a:r>
                <a:endParaRPr lang="en-US" sz="3200" dirty="0"/>
              </a:p>
            </p:txBody>
          </p:sp>
        </mc:Choice>
        <mc:Fallback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1F048E7C-7139-4A97-8439-BCB2CEB138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909744"/>
                <a:ext cx="5892800" cy="3072616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092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정치</a:t>
            </a:r>
            <a:r>
              <a:rPr lang="en-US" altLang="ko-KR" sz="4000" b="1" dirty="0"/>
              <a:t>·</a:t>
            </a:r>
            <a:r>
              <a:rPr lang="ko-KR" altLang="en-US" sz="4000" b="1" dirty="0"/>
              <a:t>경제 제도 관련 어휘</a:t>
            </a:r>
            <a:endParaRPr lang="en-US" sz="40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8C3C857-01F3-49E1-9758-3C0D75DE1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097203"/>
              </p:ext>
            </p:extLst>
          </p:nvPr>
        </p:nvGraphicFramePr>
        <p:xfrm>
          <a:off x="0" y="842872"/>
          <a:ext cx="12192000" cy="4044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27156171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3258411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738870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7041243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84986706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34821910"/>
                    </a:ext>
                  </a:extLst>
                </a:gridCol>
              </a:tblGrid>
              <a:tr h="202204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민주</a:t>
                      </a:r>
                      <a:r>
                        <a:rPr lang="ko-KR" altLang="en-US" sz="4000" dirty="0"/>
                        <a:t>주의</a:t>
                      </a:r>
                      <a:endParaRPr lang="en-US" altLang="ko-KR" sz="4000" dirty="0"/>
                    </a:p>
                    <a:p>
                      <a:pPr algn="ctr"/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b="1" dirty="0"/>
                        <a:t>군주</a:t>
                      </a:r>
                      <a:r>
                        <a:rPr lang="ko-KR" altLang="en-US" sz="4000" dirty="0"/>
                        <a:t>제</a:t>
                      </a:r>
                      <a:endParaRPr lang="en-US" altLang="ko-KR" sz="4000" dirty="0"/>
                    </a:p>
                    <a:p>
                      <a:pPr algn="ctr"/>
                      <a:endParaRPr lang="en-US" altLang="ko-KR" sz="4000" dirty="0"/>
                    </a:p>
                    <a:p>
                      <a:pPr algn="ctr"/>
                      <a:endParaRPr lang="en-US" altLang="ko-KR" sz="40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대통령제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의원내각제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0317146"/>
                  </a:ext>
                </a:extLst>
              </a:tr>
              <a:tr h="2022044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자본</a:t>
                      </a:r>
                      <a:r>
                        <a:rPr lang="ko-KR" altLang="en-US" sz="4000" dirty="0"/>
                        <a:t>주의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공산</a:t>
                      </a:r>
                      <a:r>
                        <a:rPr lang="ko-KR" altLang="en-US" sz="4000" dirty="0"/>
                        <a:t>주의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b="1" dirty="0"/>
                        <a:t>사회</a:t>
                      </a:r>
                      <a:r>
                        <a:rPr lang="ko-KR" altLang="en-US" sz="4000" dirty="0"/>
                        <a:t>주의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9199067"/>
                  </a:ext>
                </a:extLst>
              </a:tr>
            </a:tbl>
          </a:graphicData>
        </a:graphic>
      </p:graphicFrame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FD5BDA7-6594-4E7D-B4FD-6A1005438021}"/>
              </a:ext>
            </a:extLst>
          </p:cNvPr>
          <p:cNvSpPr/>
          <p:nvPr/>
        </p:nvSpPr>
        <p:spPr>
          <a:xfrm>
            <a:off x="0" y="1562868"/>
            <a:ext cx="3037839" cy="130204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民 </a:t>
            </a:r>
            <a:r>
              <a:rPr lang="ko-KR" altLang="en-US" sz="3200" dirty="0"/>
              <a:t>백성 민</a:t>
            </a:r>
            <a:endParaRPr lang="en-US" altLang="ko-KR" sz="3200" dirty="0"/>
          </a:p>
          <a:p>
            <a:pPr algn="ctr"/>
            <a:r>
              <a:rPr lang="ko-KR" altLang="en-US" sz="4400" dirty="0"/>
              <a:t>主 </a:t>
            </a:r>
            <a:r>
              <a:rPr lang="ko-KR" altLang="en-US" sz="3200" dirty="0"/>
              <a:t>주인 주</a:t>
            </a:r>
            <a:endParaRPr lang="en-US" sz="32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9D403A8-3F30-472D-A21E-6B7FC466C293}"/>
              </a:ext>
            </a:extLst>
          </p:cNvPr>
          <p:cNvSpPr/>
          <p:nvPr/>
        </p:nvSpPr>
        <p:spPr>
          <a:xfrm>
            <a:off x="3037839" y="1580839"/>
            <a:ext cx="3037839" cy="130204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君 </a:t>
            </a:r>
            <a:r>
              <a:rPr lang="ko-KR" altLang="en-US" sz="3200" dirty="0"/>
              <a:t>임금 군</a:t>
            </a:r>
            <a:endParaRPr lang="en-US" altLang="ko-KR" sz="3200" dirty="0"/>
          </a:p>
          <a:p>
            <a:pPr algn="ctr"/>
            <a:r>
              <a:rPr lang="ko-KR" altLang="en-US" sz="4400" dirty="0"/>
              <a:t>主 </a:t>
            </a:r>
            <a:r>
              <a:rPr lang="ko-KR" altLang="en-US" sz="3200" dirty="0"/>
              <a:t>주인 주</a:t>
            </a:r>
            <a:endParaRPr lang="en-US" sz="32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F22FB98-DDE9-4CC6-89EC-F607408EED2D}"/>
              </a:ext>
            </a:extLst>
          </p:cNvPr>
          <p:cNvSpPr/>
          <p:nvPr/>
        </p:nvSpPr>
        <p:spPr>
          <a:xfrm>
            <a:off x="497840" y="3581880"/>
            <a:ext cx="3037839" cy="130204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資 </a:t>
            </a:r>
            <a:r>
              <a:rPr lang="ko-KR" altLang="en-US" sz="3200" dirty="0"/>
              <a:t>재물 자</a:t>
            </a:r>
            <a:endParaRPr lang="en-US" altLang="ko-KR" sz="3200" dirty="0"/>
          </a:p>
          <a:p>
            <a:pPr algn="ctr"/>
            <a:r>
              <a:rPr lang="ko-KR" altLang="en-US" sz="4400" dirty="0"/>
              <a:t>本 </a:t>
            </a:r>
            <a:r>
              <a:rPr lang="ko-KR" altLang="en-US" sz="3200" dirty="0"/>
              <a:t>근본 본</a:t>
            </a:r>
            <a:endParaRPr lang="en-US" sz="32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7C65B59-5791-48DF-8617-1BF18DF2EF24}"/>
              </a:ext>
            </a:extLst>
          </p:cNvPr>
          <p:cNvSpPr/>
          <p:nvPr/>
        </p:nvSpPr>
        <p:spPr>
          <a:xfrm>
            <a:off x="4663440" y="3581880"/>
            <a:ext cx="3037839" cy="130204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共 </a:t>
            </a:r>
            <a:r>
              <a:rPr lang="ko-KR" altLang="en-US" sz="3200" dirty="0"/>
              <a:t>함께 공</a:t>
            </a:r>
            <a:endParaRPr lang="en-US" altLang="ko-KR" sz="3200" dirty="0"/>
          </a:p>
          <a:p>
            <a:pPr algn="ctr"/>
            <a:r>
              <a:rPr lang="ko-KR" altLang="en-US" sz="4400" dirty="0"/>
              <a:t>産 </a:t>
            </a:r>
            <a:r>
              <a:rPr lang="ko-KR" altLang="en-US" sz="3200" dirty="0"/>
              <a:t>낳을 산</a:t>
            </a:r>
            <a:endParaRPr lang="en-US" sz="32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8700E4C-1C5D-4C9B-A79E-04F964BC61E5}"/>
              </a:ext>
            </a:extLst>
          </p:cNvPr>
          <p:cNvSpPr/>
          <p:nvPr/>
        </p:nvSpPr>
        <p:spPr>
          <a:xfrm>
            <a:off x="8656321" y="3581880"/>
            <a:ext cx="3037839" cy="130204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社 </a:t>
            </a:r>
            <a:r>
              <a:rPr lang="ko-KR" altLang="en-US" sz="3200" dirty="0"/>
              <a:t>모일 사</a:t>
            </a:r>
            <a:endParaRPr lang="en-US" altLang="ko-KR" sz="3200" dirty="0"/>
          </a:p>
          <a:p>
            <a:pPr algn="ctr"/>
            <a:r>
              <a:rPr lang="ko-KR" altLang="en-US" sz="4400" dirty="0"/>
              <a:t>會 </a:t>
            </a:r>
            <a:r>
              <a:rPr lang="ko-KR" altLang="en-US" sz="3200" dirty="0"/>
              <a:t>모을 회</a:t>
            </a:r>
            <a:endParaRPr lang="en-US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AD4293-3B51-4D06-A002-3973C8C2C90F}"/>
              </a:ext>
            </a:extLst>
          </p:cNvPr>
          <p:cNvSpPr/>
          <p:nvPr/>
        </p:nvSpPr>
        <p:spPr>
          <a:xfrm>
            <a:off x="248920" y="5110373"/>
            <a:ext cx="4704080" cy="1247908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/>
              <a:t>-</a:t>
            </a:r>
            <a:r>
              <a:rPr lang="ko-KR" altLang="en-US" sz="4000" b="1" dirty="0"/>
              <a:t>주의</a:t>
            </a:r>
            <a:r>
              <a:rPr lang="en-US" altLang="ko-KR" sz="4000" b="1" dirty="0"/>
              <a:t>: -ism</a:t>
            </a:r>
            <a:endParaRPr lang="en-US" sz="4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682CB3C-05ED-4242-9959-6C1E4F51D481}"/>
              </a:ext>
            </a:extLst>
          </p:cNvPr>
          <p:cNvSpPr txBox="1"/>
          <p:nvPr/>
        </p:nvSpPr>
        <p:spPr>
          <a:xfrm>
            <a:off x="4988560" y="5000783"/>
            <a:ext cx="71678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한자 뜻을 생각하면서 어휘의 뜻을 알아 봅시다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3BDD0B4-5B58-4C1B-A5A2-36861DC1CA8A}"/>
              </a:ext>
            </a:extLst>
          </p:cNvPr>
          <p:cNvSpPr/>
          <p:nvPr/>
        </p:nvSpPr>
        <p:spPr>
          <a:xfrm>
            <a:off x="6096446" y="1562868"/>
            <a:ext cx="3037839" cy="130204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대통령을 포함한 행정부가 의회로부터 독립적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A2F3E0F-AA0A-440D-A859-79E2B1172B62}"/>
              </a:ext>
            </a:extLst>
          </p:cNvPr>
          <p:cNvSpPr/>
          <p:nvPr/>
        </p:nvSpPr>
        <p:spPr>
          <a:xfrm>
            <a:off x="9154160" y="1546839"/>
            <a:ext cx="3037839" cy="130204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행정부가 의회에 종속된 형태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66C8DD02-CAF3-4FAB-8FF2-410328BBDA5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171296-C9AB-4D53-9B9A-3976C53B52D8}"/>
              </a:ext>
            </a:extLst>
          </p:cNvPr>
          <p:cNvSpPr txBox="1"/>
          <p:nvPr/>
        </p:nvSpPr>
        <p:spPr>
          <a:xfrm>
            <a:off x="5083643" y="151875"/>
            <a:ext cx="712165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그림 속에 어떤 사람들이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5F9097-CBDC-4D75-B3BF-C08EECE4CE72}"/>
              </a:ext>
            </a:extLst>
          </p:cNvPr>
          <p:cNvSpPr txBox="1"/>
          <p:nvPr/>
        </p:nvSpPr>
        <p:spPr>
          <a:xfrm>
            <a:off x="5083643" y="835663"/>
            <a:ext cx="712165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그림인 것 같아요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8137EE-2DF8-46C6-9EBF-D1DC93D46172}"/>
              </a:ext>
            </a:extLst>
          </p:cNvPr>
          <p:cNvSpPr txBox="1"/>
          <p:nvPr/>
        </p:nvSpPr>
        <p:spPr>
          <a:xfrm>
            <a:off x="5083644" y="3282527"/>
            <a:ext cx="7108356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한국의 국회 그림이에요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한국은 어떤 정치제도를 갖고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ECA439-9237-4D45-A57D-A23059884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070344" cy="30726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6CB89B-3EE4-44FF-AF23-A438CB2ED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31087"/>
            <a:ext cx="5070344" cy="30518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D8F15F-FFCA-42CD-A61E-67E9439A90BE}"/>
              </a:ext>
            </a:extLst>
          </p:cNvPr>
          <p:cNvSpPr txBox="1"/>
          <p:nvPr/>
        </p:nvSpPr>
        <p:spPr>
          <a:xfrm>
            <a:off x="5083643" y="1534994"/>
            <a:ext cx="712165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여기는 어떤 정치제도의 나라일까요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 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02AE5-25EC-441A-94F3-5E846EEFD56C}"/>
              </a:ext>
            </a:extLst>
          </p:cNvPr>
          <p:cNvSpPr txBox="1"/>
          <p:nvPr/>
        </p:nvSpPr>
        <p:spPr>
          <a:xfrm>
            <a:off x="5070344" y="4526850"/>
            <a:ext cx="710835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7B914"/>
                </a:solidFill>
                <a:latin typeface="+mn-ea"/>
              </a:rPr>
              <a:t>한국은 어떤 경제제도를 갖고 있을까요</a:t>
            </a:r>
            <a:r>
              <a:rPr lang="en-US" altLang="ko-KR" sz="3000" b="1" dirty="0">
                <a:solidFill>
                  <a:srgbClr val="07B914"/>
                </a:solidFill>
                <a:latin typeface="+mn-ea"/>
              </a:rPr>
              <a:t>?</a:t>
            </a:r>
            <a:endParaRPr lang="en-US" sz="3000" b="1" dirty="0">
              <a:solidFill>
                <a:srgbClr val="07B914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9305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23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세계 문제 관련 어휘</a:t>
            </a:r>
            <a:endParaRPr lang="en-US" sz="40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8C3C857-01F3-49E1-9758-3C0D75DE1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628842"/>
              </p:ext>
            </p:extLst>
          </p:nvPr>
        </p:nvGraphicFramePr>
        <p:xfrm>
          <a:off x="0" y="842872"/>
          <a:ext cx="12192000" cy="4044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27156171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3258411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37041243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34821910"/>
                    </a:ext>
                  </a:extLst>
                </a:gridCol>
              </a:tblGrid>
              <a:tr h="202204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내전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자연재해</a:t>
                      </a:r>
                      <a:endParaRPr lang="en-US" altLang="ko-KR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경제난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식량난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0317146"/>
                  </a:ext>
                </a:extLst>
              </a:tr>
              <a:tr h="202204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빈부격차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문맹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질병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인권 문제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9199067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2682CB3C-05ED-4242-9959-6C1E4F51D481}"/>
              </a:ext>
            </a:extLst>
          </p:cNvPr>
          <p:cNvSpPr txBox="1"/>
          <p:nvPr/>
        </p:nvSpPr>
        <p:spPr>
          <a:xfrm>
            <a:off x="0" y="5237626"/>
            <a:ext cx="121564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지구촌에서 벌어지는 문제의 구체적인 예들에 대해 이야기해 봅시다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66989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1954</Words>
  <Application>Microsoft Office PowerPoint</Application>
  <PresentationFormat>Widescreen</PresentationFormat>
  <Paragraphs>330</Paragraphs>
  <Slides>31</Slides>
  <Notes>21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맑은 고딕</vt:lpstr>
      <vt:lpstr>맑은 고딕</vt:lpstr>
      <vt:lpstr>Arial</vt:lpstr>
      <vt:lpstr>Calibri</vt:lpstr>
      <vt:lpstr>Cambria Math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118</cp:revision>
  <dcterms:created xsi:type="dcterms:W3CDTF">2020-04-18T22:55:50Z</dcterms:created>
  <dcterms:modified xsi:type="dcterms:W3CDTF">2020-06-13T01:44:54Z</dcterms:modified>
</cp:coreProperties>
</file>